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8288000" cy="10287000"/>
  <p:notesSz cx="6858000" cy="9144000"/>
  <p:embeddedFontLst>
    <p:embeddedFont>
      <p:font typeface="League Spartan" charset="1" panose="00000800000000000000"/>
      <p:regular r:id="rId19"/>
    </p:embeddedFont>
    <p:embeddedFont>
      <p:font typeface="Poppins" charset="1" panose="00000500000000000000"/>
      <p:regular r:id="rId20"/>
    </p:embeddedFont>
    <p:embeddedFont>
      <p:font typeface="Poppins Bold" charset="1" panose="0000080000000000000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15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17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Relationship Id="rId3" Target="../media/image19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Relationship Id="rId3" Target="../media/image21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3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6C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89920" y="5590252"/>
            <a:ext cx="16230600" cy="25391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8835"/>
              </a:lnSpc>
            </a:pPr>
            <a:r>
              <a:rPr lang="en-US" b="true" sz="19620">
                <a:solidFill>
                  <a:srgbClr val="FAF2E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GIDI AI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5048290" y="-991923"/>
            <a:ext cx="7313860" cy="6134500"/>
          </a:xfrm>
          <a:custGeom>
            <a:avLst/>
            <a:gdLst/>
            <a:ahLst/>
            <a:cxnLst/>
            <a:rect r="r" b="b" t="t" l="l"/>
            <a:pathLst>
              <a:path h="6134500" w="7313860">
                <a:moveTo>
                  <a:pt x="0" y="0"/>
                </a:moveTo>
                <a:lnTo>
                  <a:pt x="7313860" y="0"/>
                </a:lnTo>
                <a:lnTo>
                  <a:pt x="7313860" y="6134500"/>
                </a:lnTo>
                <a:lnTo>
                  <a:pt x="0" y="6134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913640" y="7747839"/>
            <a:ext cx="16613495" cy="25391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8835"/>
              </a:lnSpc>
            </a:pPr>
            <a:r>
              <a:rPr lang="en-US" b="true" sz="19620">
                <a:solidFill>
                  <a:srgbClr val="FAF2E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PITCH DECK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4172438" y="971550"/>
            <a:ext cx="3097199" cy="309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2378"/>
              </a:lnSpc>
              <a:spcBef>
                <a:spcPct val="0"/>
              </a:spcBef>
            </a:pPr>
            <a:r>
              <a:rPr lang="en-US" sz="1698" strike="noStrike" u="none">
                <a:solidFill>
                  <a:srgbClr val="FAF2EB"/>
                </a:solidFill>
                <a:latin typeface="Poppins"/>
                <a:ea typeface="Poppins"/>
                <a:cs typeface="Poppins"/>
                <a:sym typeface="Poppins"/>
              </a:rPr>
              <a:t>October 2026 | US$25k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971550"/>
            <a:ext cx="4421859" cy="3092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78"/>
              </a:lnSpc>
              <a:spcBef>
                <a:spcPct val="0"/>
              </a:spcBef>
            </a:pPr>
            <a:r>
              <a:rPr lang="en-US" sz="1698" strike="noStrike" u="none">
                <a:solidFill>
                  <a:srgbClr val="FAF2EB"/>
                </a:solidFill>
                <a:latin typeface="Poppins"/>
                <a:ea typeface="Poppins"/>
                <a:cs typeface="Poppins"/>
                <a:sym typeface="Poppins"/>
              </a:rPr>
              <a:t>GidiAI — a Cactus Digital Media project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9758116"/>
            <a:ext cx="2387114" cy="3092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78"/>
              </a:lnSpc>
              <a:spcBef>
                <a:spcPct val="0"/>
              </a:spcBef>
            </a:pPr>
            <a:r>
              <a:rPr lang="en-US" sz="1698" spc="-33">
                <a:solidFill>
                  <a:srgbClr val="FAF2EB"/>
                </a:solidFill>
                <a:latin typeface="Poppins"/>
                <a:ea typeface="Poppins"/>
                <a:cs typeface="Poppins"/>
                <a:sym typeface="Poppins"/>
              </a:rPr>
              <a:t>Lagos, Nigeria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914940" y="9758116"/>
            <a:ext cx="3612195" cy="3092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2378"/>
              </a:lnSpc>
              <a:spcBef>
                <a:spcPct val="0"/>
              </a:spcBef>
            </a:pPr>
            <a:r>
              <a:rPr lang="en-US" sz="1698" spc="-33">
                <a:solidFill>
                  <a:srgbClr val="FAF2EB"/>
                </a:solidFill>
                <a:latin typeface="Poppins"/>
                <a:ea typeface="Poppins"/>
                <a:cs typeface="Poppins"/>
                <a:sym typeface="Poppins"/>
              </a:rPr>
              <a:t>www.cactusdigitalmedia.ng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2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8049925"/>
            <a:ext cx="5932920" cy="2237075"/>
            <a:chOff x="0" y="0"/>
            <a:chExt cx="1726915" cy="65115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726915" cy="651153"/>
            </a:xfrm>
            <a:custGeom>
              <a:avLst/>
              <a:gdLst/>
              <a:ahLst/>
              <a:cxnLst/>
              <a:rect r="r" b="b" t="t" l="l"/>
              <a:pathLst>
                <a:path h="651153" w="1726915">
                  <a:moveTo>
                    <a:pt x="0" y="0"/>
                  </a:moveTo>
                  <a:lnTo>
                    <a:pt x="1726915" y="0"/>
                  </a:lnTo>
                  <a:lnTo>
                    <a:pt x="1726915" y="651153"/>
                  </a:lnTo>
                  <a:lnTo>
                    <a:pt x="0" y="651153"/>
                  </a:lnTo>
                  <a:close/>
                </a:path>
              </a:pathLst>
            </a:custGeom>
            <a:blipFill>
              <a:blip r:embed="rId2"/>
              <a:stretch>
                <a:fillRect l="0" t="-389" r="0" b="-389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9677200" y="533085"/>
            <a:ext cx="8970492" cy="8297705"/>
          </a:xfrm>
          <a:custGeom>
            <a:avLst/>
            <a:gdLst/>
            <a:ahLst/>
            <a:cxnLst/>
            <a:rect r="r" b="b" t="t" l="l"/>
            <a:pathLst>
              <a:path h="8297705" w="8970492">
                <a:moveTo>
                  <a:pt x="0" y="0"/>
                </a:moveTo>
                <a:lnTo>
                  <a:pt x="8970492" y="0"/>
                </a:lnTo>
                <a:lnTo>
                  <a:pt x="8970492" y="8297705"/>
                </a:lnTo>
                <a:lnTo>
                  <a:pt x="0" y="82977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1230784"/>
            <a:ext cx="9234638" cy="20737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334"/>
              </a:lnSpc>
            </a:pPr>
            <a:r>
              <a:rPr lang="en-US" b="true" sz="5615">
                <a:solidFill>
                  <a:srgbClr val="EB6C4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THE PROBLEM: AFRICAN MOBILITY IS AN INFORMATION PROBLEM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3618041"/>
            <a:ext cx="7249376" cy="16643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238"/>
              </a:lnSpc>
            </a:pPr>
            <a:r>
              <a:rPr lang="en-US" sz="1598" u="sng">
                <a:solidFill>
                  <a:srgbClr val="EB6C46"/>
                </a:solidFill>
                <a:latin typeface="Poppins"/>
                <a:ea typeface="Poppins"/>
                <a:cs typeface="Poppins"/>
                <a:sym typeface="Poppins"/>
              </a:rPr>
              <a:t>Formal and informal transport networks are deeply fragmented.</a:t>
            </a:r>
          </a:p>
          <a:p>
            <a:pPr algn="l" marL="0" indent="0" lvl="0">
              <a:lnSpc>
                <a:spcPts val="2238"/>
              </a:lnSpc>
            </a:pPr>
            <a:r>
              <a:rPr lang="en-US" sz="1598" u="sng">
                <a:solidFill>
                  <a:srgbClr val="EB6C46"/>
                </a:solidFill>
                <a:latin typeface="Poppins"/>
                <a:ea typeface="Poppins"/>
                <a:cs typeface="Poppins"/>
                <a:sym typeface="Poppins"/>
              </a:rPr>
              <a:t>Routes, fares, stops and transfers rely on unwritten local knowledge.</a:t>
            </a:r>
          </a:p>
          <a:p>
            <a:pPr algn="l" marL="0" indent="0" lvl="0">
              <a:lnSpc>
                <a:spcPts val="2238"/>
              </a:lnSpc>
            </a:pPr>
            <a:r>
              <a:rPr lang="en-US" sz="1598" u="sng">
                <a:solidFill>
                  <a:srgbClr val="EB6C46"/>
                </a:solidFill>
                <a:latin typeface="Poppins"/>
                <a:ea typeface="Poppins"/>
                <a:cs typeface="Poppins"/>
                <a:sym typeface="Poppins"/>
              </a:rPr>
              <a:t>Commuters juggle multiple disconnected tools to plan a single trip.</a:t>
            </a:r>
          </a:p>
          <a:p>
            <a:pPr algn="l" marL="0" indent="0" lvl="0">
              <a:lnSpc>
                <a:spcPts val="2238"/>
              </a:lnSpc>
            </a:pPr>
            <a:r>
              <a:rPr lang="en-US" sz="1598" u="sng">
                <a:solidFill>
                  <a:srgbClr val="EB6C46"/>
                </a:solidFill>
                <a:latin typeface="Poppins"/>
                <a:ea typeface="Poppins"/>
                <a:cs typeface="Poppins"/>
                <a:sym typeface="Poppins"/>
              </a:rPr>
              <a:t>Expensive ride-hailing becomes the default when information fails.</a:t>
            </a:r>
          </a:p>
          <a:p>
            <a:pPr algn="l" marL="0" indent="0" lvl="0">
              <a:lnSpc>
                <a:spcPts val="2238"/>
              </a:lnSpc>
            </a:pPr>
            <a:r>
              <a:rPr lang="en-US" sz="1598" u="sng">
                <a:solidFill>
                  <a:srgbClr val="EB6C46"/>
                </a:solidFill>
                <a:latin typeface="Poppins"/>
                <a:ea typeface="Poppins"/>
                <a:cs typeface="Poppins"/>
                <a:sym typeface="Poppins"/>
              </a:rPr>
              <a:t>No single platform connects the full multimodal Lagos journey.</a:t>
            </a:r>
          </a:p>
          <a:p>
            <a:pPr algn="l" marL="0" indent="0" lvl="0">
              <a:lnSpc>
                <a:spcPts val="2238"/>
              </a:lnSpc>
            </a:pPr>
            <a:r>
              <a:rPr lang="en-US" sz="1598" u="sng">
                <a:solidFill>
                  <a:srgbClr val="EB6C46"/>
                </a:solidFill>
                <a:latin typeface="Poppins"/>
                <a:ea typeface="Poppins"/>
                <a:cs typeface="Poppins"/>
                <a:sym typeface="Poppins"/>
              </a:rPr>
              <a:t>The gap is not infrastructure — it is accessible, real-time intelligence.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5914219"/>
            <a:ext cx="5932920" cy="16643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238"/>
              </a:lnSpc>
            </a:pPr>
            <a:r>
              <a:rPr lang="en-US" sz="1598">
                <a:solidFill>
                  <a:srgbClr val="EB6C46"/>
                </a:solidFill>
                <a:latin typeface="Poppins"/>
                <a:ea typeface="Poppins"/>
                <a:cs typeface="Poppins"/>
                <a:sym typeface="Poppins"/>
              </a:rPr>
              <a:t>In Lagos, a typical commute may involve BRT, danfo minibuses, keke napep and walking — each with its own undocumented rules. Without local knowledge, commuters overpay, get lost or simply give up and book a ride-hail. The information problem costs time, money and opportunity every single day.</a:t>
            </a:r>
          </a:p>
        </p:txBody>
      </p:sp>
    </p:spTree>
  </p:cSld>
  <p:clrMapOvr>
    <a:masterClrMapping/>
  </p:clrMapOvr>
  <p:transition spd="slow">
    <p:fade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2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2570353"/>
            <a:ext cx="3431969" cy="2808165"/>
            <a:chOff x="0" y="0"/>
            <a:chExt cx="1117893" cy="91470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17893" cy="914702"/>
            </a:xfrm>
            <a:custGeom>
              <a:avLst/>
              <a:gdLst/>
              <a:ahLst/>
              <a:cxnLst/>
              <a:rect r="r" b="b" t="t" l="l"/>
              <a:pathLst>
                <a:path h="914702" w="1117893">
                  <a:moveTo>
                    <a:pt x="0" y="0"/>
                  </a:moveTo>
                  <a:lnTo>
                    <a:pt x="1117893" y="0"/>
                  </a:lnTo>
                  <a:lnTo>
                    <a:pt x="1117893" y="914702"/>
                  </a:lnTo>
                  <a:lnTo>
                    <a:pt x="0" y="914702"/>
                  </a:lnTo>
                  <a:close/>
                </a:path>
              </a:pathLst>
            </a:custGeom>
            <a:blipFill>
              <a:blip r:embed="rId2"/>
              <a:stretch>
                <a:fillRect l="-243" t="0" r="0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9996403" y="1408183"/>
            <a:ext cx="9561047" cy="10666544"/>
          </a:xfrm>
          <a:custGeom>
            <a:avLst/>
            <a:gdLst/>
            <a:ahLst/>
            <a:cxnLst/>
            <a:rect r="r" b="b" t="t" l="l"/>
            <a:pathLst>
              <a:path h="10666544" w="9561047">
                <a:moveTo>
                  <a:pt x="0" y="0"/>
                </a:moveTo>
                <a:lnTo>
                  <a:pt x="9561047" y="0"/>
                </a:lnTo>
                <a:lnTo>
                  <a:pt x="9561047" y="10666544"/>
                </a:lnTo>
                <a:lnTo>
                  <a:pt x="0" y="106665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42904" y="792512"/>
            <a:ext cx="9400472" cy="9015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626"/>
              </a:lnSpc>
            </a:pPr>
            <a:r>
              <a:rPr lang="en-US" b="true" sz="7125">
                <a:solidFill>
                  <a:srgbClr val="EB6C4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THE OPPORTUNITY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172713" y="2621233"/>
            <a:ext cx="4870663" cy="8452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710"/>
              </a:lnSpc>
              <a:spcBef>
                <a:spcPct val="0"/>
              </a:spcBef>
            </a:pPr>
            <a:r>
              <a:rPr lang="en-US" sz="1222" strike="noStrike" u="none">
                <a:solidFill>
                  <a:srgbClr val="EB6C46"/>
                </a:solidFill>
                <a:latin typeface="Poppins"/>
                <a:ea typeface="Poppins"/>
                <a:cs typeface="Poppins"/>
                <a:sym typeface="Poppins"/>
              </a:rPr>
              <a:t>Lagos has a large, complex multimodal mobility market. Formal routes and informal operators often lack a single dependable route-and-fare information layer. GidiAI targets this gap, starting with field validation.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125740" y="4727288"/>
            <a:ext cx="4870663" cy="8452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710"/>
              </a:lnSpc>
              <a:spcBef>
                <a:spcPct val="0"/>
              </a:spcBef>
            </a:pPr>
            <a:r>
              <a:rPr lang="en-US" sz="1222" strike="noStrike" u="none">
                <a:solidFill>
                  <a:srgbClr val="EB6C46"/>
                </a:solidFill>
                <a:latin typeface="Poppins"/>
                <a:ea typeface="Poppins"/>
                <a:cs typeface="Poppins"/>
                <a:sym typeface="Poppins"/>
              </a:rPr>
              <a:t>The proposed WhatsApp-led service would test whether verified local stop, route and fare data improves journey planning. Market size and willingness to pay still require primary research.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887781" y="6526333"/>
            <a:ext cx="5134635" cy="2509671"/>
            <a:chOff x="0" y="0"/>
            <a:chExt cx="6846180" cy="3346228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0" y="1680814"/>
              <a:ext cx="6846180" cy="2952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848"/>
                </a:lnSpc>
                <a:spcBef>
                  <a:spcPct val="0"/>
                </a:spcBef>
              </a:pPr>
              <a:r>
                <a:rPr lang="en-US" sz="1320">
                  <a:solidFill>
                    <a:srgbClr val="EB6C46"/>
                  </a:solidFill>
                  <a:latin typeface="Poppins"/>
                  <a:ea typeface="Poppins"/>
                  <a:cs typeface="Poppins"/>
                  <a:sym typeface="Poppins"/>
                </a:rPr>
                <a:t>A massive, underserved mobility economy already in motion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2145614"/>
              <a:ext cx="5952668" cy="120061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848"/>
                </a:lnSpc>
                <a:spcBef>
                  <a:spcPct val="0"/>
                </a:spcBef>
              </a:pPr>
              <a:r>
                <a:rPr lang="en-US" sz="1320" strike="noStrike" u="sng">
                  <a:solidFill>
                    <a:srgbClr val="EB6C46"/>
                  </a:solidFill>
                  <a:latin typeface="Poppins"/>
                  <a:ea typeface="Poppins"/>
                  <a:cs typeface="Poppins"/>
                  <a:sym typeface="Poppins"/>
                </a:rPr>
                <a:t>Lagos-first commuter problem</a:t>
              </a:r>
            </a:p>
            <a:p>
              <a:pPr algn="l" marL="0" indent="0" lvl="0">
                <a:lnSpc>
                  <a:spcPts val="1848"/>
                </a:lnSpc>
                <a:spcBef>
                  <a:spcPct val="0"/>
                </a:spcBef>
              </a:pPr>
              <a:r>
                <a:rPr lang="en-US" sz="1320" strike="noStrike" u="sng">
                  <a:solidFill>
                    <a:srgbClr val="EB6C46"/>
                  </a:solidFill>
                  <a:latin typeface="Poppins"/>
                  <a:ea typeface="Poppins"/>
                  <a:cs typeface="Poppins"/>
                  <a:sym typeface="Poppins"/>
                </a:rPr>
                <a:t>Mixed BRT, danfo, keke and walking</a:t>
              </a:r>
            </a:p>
            <a:p>
              <a:pPr algn="l" marL="0" indent="0" lvl="0">
                <a:lnSpc>
                  <a:spcPts val="1848"/>
                </a:lnSpc>
                <a:spcBef>
                  <a:spcPct val="0"/>
                </a:spcBef>
              </a:pPr>
              <a:r>
                <a:rPr lang="en-US" sz="1320" strike="noStrike" u="sng">
                  <a:solidFill>
                    <a:srgbClr val="EB6C46"/>
                  </a:solidFill>
                  <a:latin typeface="Poppins"/>
                  <a:ea typeface="Poppins"/>
                  <a:cs typeface="Poppins"/>
                  <a:sym typeface="Poppins"/>
                </a:rPr>
                <a:t>Informal route and fare data gaps</a:t>
              </a:r>
            </a:p>
            <a:p>
              <a:pPr algn="l" marL="0" indent="0" lvl="0">
                <a:lnSpc>
                  <a:spcPts val="1848"/>
                </a:lnSpc>
                <a:spcBef>
                  <a:spcPct val="0"/>
                </a:spcBef>
              </a:pPr>
              <a:r>
                <a:rPr lang="en-US" sz="1320" strike="noStrike" u="sng">
                  <a:solidFill>
                    <a:srgbClr val="EB6C46"/>
                  </a:solidFill>
                  <a:latin typeface="Poppins"/>
                  <a:ea typeface="Poppins"/>
                  <a:cs typeface="Poppins"/>
                  <a:sym typeface="Poppins"/>
                </a:rPr>
                <a:t>Field-led accuracy testing planned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-66675"/>
              <a:ext cx="3423090" cy="16977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474"/>
                </a:lnSpc>
                <a:spcBef>
                  <a:spcPct val="0"/>
                </a:spcBef>
              </a:pPr>
              <a:r>
                <a:rPr lang="en-US" b="true" sz="2482" strike="noStrike" u="none">
                  <a:solidFill>
                    <a:srgbClr val="EB6C4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Problem Indicators (qualitative)</a:t>
              </a:r>
            </a:p>
          </p:txBody>
        </p:sp>
      </p:grpSp>
    </p:spTree>
  </p:cSld>
  <p:clrMapOvr>
    <a:masterClrMapping/>
  </p:clrMapOvr>
  <p:transition spd="slow">
    <p:fade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6C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-958131" y="510430"/>
            <a:ext cx="8959236" cy="26131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761"/>
              </a:lnSpc>
            </a:pPr>
            <a:r>
              <a:rPr lang="en-US" b="true" sz="7043">
                <a:solidFill>
                  <a:srgbClr val="FAF2E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ASK GIDIAI</a:t>
            </a:r>
          </a:p>
          <a:p>
            <a:pPr algn="ctr" marL="0" indent="0" lvl="0">
              <a:lnSpc>
                <a:spcPts val="6761"/>
              </a:lnSpc>
            </a:pPr>
            <a:r>
              <a:rPr lang="en-US" b="true" sz="7043">
                <a:solidFill>
                  <a:srgbClr val="FAF2E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HOW TO GET THERE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6685724" y="-222003"/>
            <a:ext cx="4633623" cy="6691152"/>
          </a:xfrm>
          <a:custGeom>
            <a:avLst/>
            <a:gdLst/>
            <a:ahLst/>
            <a:cxnLst/>
            <a:rect r="r" b="b" t="t" l="l"/>
            <a:pathLst>
              <a:path h="6691152" w="4633623">
                <a:moveTo>
                  <a:pt x="0" y="0"/>
                </a:moveTo>
                <a:lnTo>
                  <a:pt x="4633622" y="0"/>
                </a:lnTo>
                <a:lnTo>
                  <a:pt x="4633622" y="6691152"/>
                </a:lnTo>
                <a:lnTo>
                  <a:pt x="0" y="66911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077018" y="7435097"/>
            <a:ext cx="6989143" cy="13816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785"/>
              </a:lnSpc>
              <a:spcBef>
                <a:spcPct val="0"/>
              </a:spcBef>
            </a:pPr>
            <a:r>
              <a:rPr lang="en-US" sz="1989" strike="noStrike" u="none">
                <a:solidFill>
                  <a:srgbClr val="FAF2EB"/>
                </a:solidFill>
                <a:latin typeface="Poppins"/>
                <a:ea typeface="Poppins"/>
                <a:cs typeface="Poppins"/>
                <a:sym typeface="Poppins"/>
              </a:rPr>
              <a:t>A user would ask for a route in plain language on WhatsApp. The MVP will test whether validated local information can produce useful step-by-step options without an app download.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585589" y="7435097"/>
            <a:ext cx="6989143" cy="13816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785"/>
              </a:lnSpc>
              <a:spcBef>
                <a:spcPct val="0"/>
              </a:spcBef>
            </a:pPr>
            <a:r>
              <a:rPr lang="en-US" sz="1989" strike="noStrike" u="none">
                <a:solidFill>
                  <a:srgbClr val="FAF2EB"/>
                </a:solidFill>
                <a:latin typeface="Poppins"/>
                <a:ea typeface="Poppins"/>
                <a:cs typeface="Poppins"/>
                <a:sym typeface="Poppins"/>
              </a:rPr>
              <a:t>The intended product compares BRT, danfo, keke and walking legs, with estimated fares and transfers. Route coverage, reliability and time estimates must be validated in a controlled Lagos pilot.</a:t>
            </a:r>
          </a:p>
        </p:txBody>
      </p:sp>
    </p:spTree>
  </p:cSld>
  <p:clrMapOvr>
    <a:masterClrMapping/>
  </p:clrMapOvr>
  <p:transition spd="slow">
    <p:fade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2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60754" y="1028700"/>
            <a:ext cx="2430417" cy="2298522"/>
            <a:chOff x="0" y="0"/>
            <a:chExt cx="1026330" cy="97063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26330" cy="970632"/>
            </a:xfrm>
            <a:custGeom>
              <a:avLst/>
              <a:gdLst/>
              <a:ahLst/>
              <a:cxnLst/>
              <a:rect r="r" b="b" t="t" l="l"/>
              <a:pathLst>
                <a:path h="970632" w="1026330">
                  <a:moveTo>
                    <a:pt x="0" y="0"/>
                  </a:moveTo>
                  <a:lnTo>
                    <a:pt x="1026330" y="0"/>
                  </a:lnTo>
                  <a:lnTo>
                    <a:pt x="1026330" y="970632"/>
                  </a:lnTo>
                  <a:lnTo>
                    <a:pt x="0" y="970632"/>
                  </a:lnTo>
                  <a:close/>
                </a:path>
              </a:pathLst>
            </a:custGeom>
            <a:blipFill>
              <a:blip r:embed="rId2"/>
              <a:stretch>
                <a:fillRect l="0" t="-423" r="0" b="-423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4160204" y="1028700"/>
            <a:ext cx="2430417" cy="2298522"/>
            <a:chOff x="0" y="0"/>
            <a:chExt cx="1026330" cy="9706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026330" cy="970632"/>
            </a:xfrm>
            <a:custGeom>
              <a:avLst/>
              <a:gdLst/>
              <a:ahLst/>
              <a:cxnLst/>
              <a:rect r="r" b="b" t="t" l="l"/>
              <a:pathLst>
                <a:path h="970632" w="1026330">
                  <a:moveTo>
                    <a:pt x="0" y="0"/>
                  </a:moveTo>
                  <a:lnTo>
                    <a:pt x="1026330" y="0"/>
                  </a:lnTo>
                  <a:lnTo>
                    <a:pt x="1026330" y="970632"/>
                  </a:lnTo>
                  <a:lnTo>
                    <a:pt x="0" y="970632"/>
                  </a:lnTo>
                  <a:close/>
                </a:path>
              </a:pathLst>
            </a:custGeom>
            <a:blipFill>
              <a:blip r:embed="rId3"/>
              <a:stretch>
                <a:fillRect l="0" t="-423" r="0" b="-423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0885355" y="-6704194"/>
            <a:ext cx="9057734" cy="28827582"/>
          </a:xfrm>
          <a:custGeom>
            <a:avLst/>
            <a:gdLst/>
            <a:ahLst/>
            <a:cxnLst/>
            <a:rect r="r" b="b" t="t" l="l"/>
            <a:pathLst>
              <a:path h="28827582" w="9057734">
                <a:moveTo>
                  <a:pt x="0" y="0"/>
                </a:moveTo>
                <a:lnTo>
                  <a:pt x="9057734" y="0"/>
                </a:lnTo>
                <a:lnTo>
                  <a:pt x="9057734" y="28827582"/>
                </a:lnTo>
                <a:lnTo>
                  <a:pt x="0" y="288275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6323146"/>
            <a:ext cx="6782427" cy="9953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767"/>
              </a:lnSpc>
            </a:pPr>
            <a:r>
              <a:rPr lang="en-US" b="true" sz="4233">
                <a:solidFill>
                  <a:srgbClr val="EB6C4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BUILT FOR HOW AFRICA ACTUALLY MOVES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4573270"/>
            <a:ext cx="5561921" cy="10295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050"/>
              </a:lnSpc>
            </a:pPr>
            <a:r>
              <a:rPr lang="en-US" sz="1464">
                <a:solidFill>
                  <a:srgbClr val="EB6C46"/>
                </a:solidFill>
                <a:latin typeface="Poppins"/>
                <a:ea typeface="Poppins"/>
                <a:cs typeface="Poppins"/>
                <a:sym typeface="Poppins"/>
              </a:rPr>
              <a:t>GidiAI is designed around the real transport ecosystem — not just the formal one. From BRT corridors to danfo routes, keke stops to walking paths, GidiAI combines formal and informal networks into a single, intelligent mobility layer.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7777173"/>
            <a:ext cx="4924941" cy="3349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38"/>
              </a:lnSpc>
            </a:pPr>
            <a:r>
              <a:rPr lang="en-US" b="true" sz="1884">
                <a:solidFill>
                  <a:srgbClr val="EB6C46"/>
                </a:solidFill>
                <a:latin typeface="Poppins Bold"/>
                <a:ea typeface="Poppins Bold"/>
                <a:cs typeface="Poppins Bold"/>
                <a:sym typeface="Poppins Bold"/>
              </a:rPr>
              <a:t>BRT + Buses + Danfo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8046844"/>
            <a:ext cx="2719434" cy="3085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17"/>
              </a:lnSpc>
            </a:pPr>
            <a:r>
              <a:rPr lang="en-US" sz="1727">
                <a:solidFill>
                  <a:srgbClr val="EB6C46"/>
                </a:solidFill>
                <a:latin typeface="Poppins"/>
                <a:ea typeface="Poppins"/>
                <a:cs typeface="Poppins"/>
                <a:sym typeface="Poppins"/>
              </a:rPr>
              <a:t>Formal &amp; informal routes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278971" y="7777173"/>
            <a:ext cx="4924941" cy="3349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38"/>
              </a:lnSpc>
            </a:pPr>
            <a:r>
              <a:rPr lang="en-US" b="true" sz="1884">
                <a:solidFill>
                  <a:srgbClr val="EB6C46"/>
                </a:solidFill>
                <a:latin typeface="Poppins Bold"/>
                <a:ea typeface="Poppins Bold"/>
                <a:cs typeface="Poppins Bold"/>
                <a:sym typeface="Poppins Bold"/>
              </a:rPr>
              <a:t>Keke + Bikes + Walking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278971" y="8046844"/>
            <a:ext cx="2719434" cy="3085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17"/>
              </a:lnSpc>
            </a:pPr>
            <a:r>
              <a:rPr lang="en-US" sz="1727">
                <a:solidFill>
                  <a:srgbClr val="EB6C46"/>
                </a:solidFill>
                <a:latin typeface="Poppins"/>
                <a:ea typeface="Poppins"/>
                <a:cs typeface="Poppins"/>
                <a:sym typeface="Poppins"/>
              </a:rPr>
              <a:t>Last-mile connections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8655541"/>
            <a:ext cx="4924941" cy="3349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38"/>
              </a:lnSpc>
            </a:pPr>
            <a:r>
              <a:rPr lang="en-US" b="true" sz="1884">
                <a:solidFill>
                  <a:srgbClr val="EB6C46"/>
                </a:solidFill>
                <a:latin typeface="Poppins Bold"/>
                <a:ea typeface="Poppins Bold"/>
                <a:cs typeface="Poppins Bold"/>
                <a:sym typeface="Poppins Bold"/>
              </a:rPr>
              <a:t>Ride-hailing + Multimodal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8925212"/>
            <a:ext cx="2719434" cy="3085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17"/>
              </a:lnSpc>
            </a:pPr>
            <a:r>
              <a:rPr lang="en-US" sz="1727">
                <a:solidFill>
                  <a:srgbClr val="EB6C46"/>
                </a:solidFill>
                <a:latin typeface="Poppins"/>
                <a:ea typeface="Poppins"/>
                <a:cs typeface="Poppins"/>
                <a:sym typeface="Poppins"/>
              </a:rPr>
              <a:t>Cost &amp; time optimised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278971" y="8655541"/>
            <a:ext cx="4924941" cy="3349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38"/>
              </a:lnSpc>
            </a:pPr>
            <a:r>
              <a:rPr lang="en-US" b="true" sz="1884">
                <a:solidFill>
                  <a:srgbClr val="EB6C46"/>
                </a:solidFill>
                <a:latin typeface="Poppins Bold"/>
                <a:ea typeface="Poppins Bold"/>
                <a:cs typeface="Poppins Bold"/>
                <a:sym typeface="Poppins Bold"/>
              </a:rPr>
              <a:t>Dynamic Local Knowledge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6278971" y="8925212"/>
            <a:ext cx="2719434" cy="3085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17"/>
              </a:lnSpc>
            </a:pPr>
            <a:r>
              <a:rPr lang="en-US" sz="1727">
                <a:solidFill>
                  <a:srgbClr val="EB6C46"/>
                </a:solidFill>
                <a:latin typeface="Poppins"/>
                <a:ea typeface="Poppins"/>
                <a:cs typeface="Poppins"/>
                <a:sym typeface="Poppins"/>
              </a:rPr>
              <a:t>Price-sensitive decisions</a:t>
            </a:r>
          </a:p>
        </p:txBody>
      </p:sp>
    </p:spTree>
  </p:cSld>
  <p:clrMapOvr>
    <a:masterClrMapping/>
  </p:clrMapOvr>
  <p:transition spd="slow">
    <p:fade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2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821077" y="1215929"/>
            <a:ext cx="5859429" cy="9585978"/>
          </a:xfrm>
          <a:custGeom>
            <a:avLst/>
            <a:gdLst/>
            <a:ahLst/>
            <a:cxnLst/>
            <a:rect r="r" b="b" t="t" l="l"/>
            <a:pathLst>
              <a:path h="9585978" w="5859429">
                <a:moveTo>
                  <a:pt x="0" y="0"/>
                </a:moveTo>
                <a:lnTo>
                  <a:pt x="5859428" y="0"/>
                </a:lnTo>
                <a:lnTo>
                  <a:pt x="5859428" y="9585978"/>
                </a:lnTo>
                <a:lnTo>
                  <a:pt x="0" y="95859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1028700"/>
            <a:ext cx="3535599" cy="2932506"/>
            <a:chOff x="0" y="0"/>
            <a:chExt cx="2332458" cy="193459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332458" cy="1934593"/>
            </a:xfrm>
            <a:custGeom>
              <a:avLst/>
              <a:gdLst/>
              <a:ahLst/>
              <a:cxnLst/>
              <a:rect r="r" b="b" t="t" l="l"/>
              <a:pathLst>
                <a:path h="1934593" w="2332458">
                  <a:moveTo>
                    <a:pt x="0" y="0"/>
                  </a:moveTo>
                  <a:lnTo>
                    <a:pt x="2332458" y="0"/>
                  </a:lnTo>
                  <a:lnTo>
                    <a:pt x="2332458" y="1934593"/>
                  </a:lnTo>
                  <a:lnTo>
                    <a:pt x="0" y="1934593"/>
                  </a:lnTo>
                  <a:close/>
                </a:path>
              </a:pathLst>
            </a:custGeom>
            <a:blipFill>
              <a:blip r:embed="rId3"/>
              <a:stretch>
                <a:fillRect l="0" t="-34" r="0" b="-34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028700" y="5560909"/>
            <a:ext cx="4207910" cy="15112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828"/>
              </a:lnSpc>
            </a:pPr>
            <a:r>
              <a:rPr lang="en-US" b="true" sz="5887">
                <a:solidFill>
                  <a:srgbClr val="EB6C4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AI IS THE</a:t>
            </a:r>
          </a:p>
          <a:p>
            <a:pPr algn="l" marL="0" indent="0" lvl="0">
              <a:lnSpc>
                <a:spcPts val="5828"/>
              </a:lnSpc>
            </a:pPr>
            <a:r>
              <a:rPr lang="en-US" b="true" sz="5887">
                <a:solidFill>
                  <a:srgbClr val="EB6C4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INTERFACE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8146416"/>
            <a:ext cx="4364341" cy="1002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968"/>
              </a:lnSpc>
              <a:spcBef>
                <a:spcPct val="0"/>
              </a:spcBef>
            </a:pPr>
            <a:r>
              <a:rPr lang="en-US" sz="1406" strike="noStrike" u="none">
                <a:solidFill>
                  <a:srgbClr val="EB6C46"/>
                </a:solidFill>
                <a:latin typeface="Poppins"/>
                <a:ea typeface="Poppins"/>
                <a:cs typeface="Poppins"/>
                <a:sym typeface="Poppins"/>
              </a:rPr>
              <a:t>A proposed mobility graph would map stops, routes, operators, fares and transfers. Field collection and updates are key milestones, not completed citywide coverage.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7769520"/>
            <a:ext cx="2275030" cy="3320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95"/>
              </a:lnSpc>
              <a:spcBef>
                <a:spcPct val="0"/>
              </a:spcBef>
            </a:pPr>
            <a:r>
              <a:rPr lang="en-US" b="true" sz="1925">
                <a:solidFill>
                  <a:srgbClr val="EB6C46"/>
                </a:solidFill>
                <a:latin typeface="Poppins Bold"/>
                <a:ea typeface="Poppins Bold"/>
                <a:cs typeface="Poppins Bold"/>
                <a:sym typeface="Poppins Bold"/>
              </a:rPr>
              <a:t>Mobility Graph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673181" y="8146416"/>
            <a:ext cx="4364341" cy="1002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968"/>
              </a:lnSpc>
              <a:spcBef>
                <a:spcPct val="0"/>
              </a:spcBef>
            </a:pPr>
            <a:r>
              <a:rPr lang="en-US" sz="1406" strike="noStrike" u="none">
                <a:solidFill>
                  <a:srgbClr val="EB6C46"/>
                </a:solidFill>
                <a:latin typeface="Poppins"/>
                <a:ea typeface="Poppins"/>
                <a:cs typeface="Poppins"/>
                <a:sym typeface="Poppins"/>
              </a:rPr>
              <a:t>Conversational AI would translate journeys into structured route queries. Pilot feedback should test clarity, route accuracy and fare reliability before scaling.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673181" y="7769520"/>
            <a:ext cx="2275030" cy="3320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95"/>
              </a:lnSpc>
              <a:spcBef>
                <a:spcPct val="0"/>
              </a:spcBef>
            </a:pPr>
            <a:r>
              <a:rPr lang="en-US" b="true" sz="1925">
                <a:solidFill>
                  <a:srgbClr val="EB6C46"/>
                </a:solidFill>
                <a:latin typeface="Poppins Bold"/>
                <a:ea typeface="Poppins Bold"/>
                <a:cs typeface="Poppins Bold"/>
                <a:sym typeface="Poppins Bold"/>
              </a:rPr>
              <a:t>Conversational AI</a:t>
            </a:r>
          </a:p>
        </p:txBody>
      </p:sp>
    </p:spTree>
  </p:cSld>
  <p:clrMapOvr>
    <a:masterClrMapping/>
  </p:clrMapOvr>
  <p:transition spd="slow">
    <p:fade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6C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982691" y="7112289"/>
            <a:ext cx="3276609" cy="2196634"/>
            <a:chOff x="0" y="0"/>
            <a:chExt cx="1447844" cy="97063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47844" cy="970632"/>
            </a:xfrm>
            <a:custGeom>
              <a:avLst/>
              <a:gdLst/>
              <a:ahLst/>
              <a:cxnLst/>
              <a:rect r="r" b="b" t="t" l="l"/>
              <a:pathLst>
                <a:path h="970632" w="1447844">
                  <a:moveTo>
                    <a:pt x="0" y="0"/>
                  </a:moveTo>
                  <a:lnTo>
                    <a:pt x="1447844" y="0"/>
                  </a:lnTo>
                  <a:lnTo>
                    <a:pt x="1447844" y="970632"/>
                  </a:lnTo>
                  <a:lnTo>
                    <a:pt x="0" y="970632"/>
                  </a:lnTo>
                  <a:close/>
                </a:path>
              </a:pathLst>
            </a:custGeom>
            <a:blipFill>
              <a:blip r:embed="rId2"/>
              <a:stretch>
                <a:fillRect l="-29" t="0" r="-29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028700" y="1304925"/>
            <a:ext cx="13534918" cy="31116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1916"/>
              </a:lnSpc>
            </a:pPr>
            <a:r>
              <a:rPr lang="en-US" b="true" sz="12412">
                <a:solidFill>
                  <a:srgbClr val="FAF2E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WHY</a:t>
            </a:r>
          </a:p>
          <a:p>
            <a:pPr algn="l" marL="0" indent="0" lvl="0">
              <a:lnSpc>
                <a:spcPts val="11916"/>
              </a:lnSpc>
            </a:pPr>
            <a:r>
              <a:rPr lang="en-US" b="true" sz="12412">
                <a:solidFill>
                  <a:srgbClr val="FAF2E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NOW.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0098873" y="-1037102"/>
            <a:ext cx="9739172" cy="8473079"/>
          </a:xfrm>
          <a:custGeom>
            <a:avLst/>
            <a:gdLst/>
            <a:ahLst/>
            <a:cxnLst/>
            <a:rect r="r" b="b" t="t" l="l"/>
            <a:pathLst>
              <a:path h="8473079" w="9739172">
                <a:moveTo>
                  <a:pt x="0" y="0"/>
                </a:moveTo>
                <a:lnTo>
                  <a:pt x="9739171" y="0"/>
                </a:lnTo>
                <a:lnTo>
                  <a:pt x="9739171" y="8473079"/>
                </a:lnTo>
                <a:lnTo>
                  <a:pt x="0" y="84730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1304925"/>
            <a:ext cx="13534918" cy="31116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1916"/>
              </a:lnSpc>
            </a:pPr>
            <a:r>
              <a:rPr lang="en-US" b="true" sz="12412">
                <a:solidFill>
                  <a:srgbClr val="FAF2E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WHY</a:t>
            </a:r>
          </a:p>
          <a:p>
            <a:pPr algn="l" marL="0" indent="0" lvl="0">
              <a:lnSpc>
                <a:spcPts val="11916"/>
              </a:lnSpc>
            </a:pPr>
            <a:r>
              <a:rPr lang="en-US" b="true" sz="12412">
                <a:solidFill>
                  <a:srgbClr val="FAF2E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NOW.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7593965"/>
            <a:ext cx="9441015" cy="16643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238"/>
              </a:lnSpc>
            </a:pPr>
            <a:r>
              <a:rPr lang="en-US" sz="1598">
                <a:solidFill>
                  <a:srgbClr val="FAF2EB"/>
                </a:solidFill>
                <a:latin typeface="Poppins"/>
                <a:ea typeface="Poppins"/>
                <a:cs typeface="Poppins"/>
                <a:sym typeface="Poppins"/>
              </a:rPr>
              <a:t>African cities are expanding faster than transport infrastructure can keep up.</a:t>
            </a:r>
          </a:p>
          <a:p>
            <a:pPr algn="l" marL="0" indent="0" lvl="0">
              <a:lnSpc>
                <a:spcPts val="2238"/>
              </a:lnSpc>
            </a:pPr>
            <a:r>
              <a:rPr lang="en-US" sz="1598">
                <a:solidFill>
                  <a:srgbClr val="FAF2EB"/>
                </a:solidFill>
                <a:latin typeface="Poppins"/>
                <a:ea typeface="Poppins"/>
                <a:cs typeface="Poppins"/>
                <a:sym typeface="Poppins"/>
              </a:rPr>
              <a:t>Mobility remains fragmented — no single tool connects the full journey.</a:t>
            </a:r>
          </a:p>
          <a:p>
            <a:pPr algn="l" marL="0" indent="0" lvl="0">
              <a:lnSpc>
                <a:spcPts val="2238"/>
              </a:lnSpc>
            </a:pPr>
            <a:r>
              <a:rPr lang="en-US" sz="1598">
                <a:solidFill>
                  <a:srgbClr val="FAF2EB"/>
                </a:solidFill>
                <a:latin typeface="Poppins"/>
                <a:ea typeface="Poppins"/>
                <a:cs typeface="Poppins"/>
                <a:sym typeface="Poppins"/>
              </a:rPr>
              <a:t>Conversational AI can now reason over complex, multi-step route decisions.</a:t>
            </a:r>
          </a:p>
          <a:p>
            <a:pPr algn="l" marL="0" indent="0" lvl="0">
              <a:lnSpc>
                <a:spcPts val="2238"/>
              </a:lnSpc>
            </a:pPr>
            <a:r>
              <a:rPr lang="en-US" sz="1598">
                <a:solidFill>
                  <a:srgbClr val="FAF2EB"/>
                </a:solidFill>
                <a:latin typeface="Poppins"/>
                <a:ea typeface="Poppins"/>
                <a:cs typeface="Poppins"/>
                <a:sym typeface="Poppins"/>
              </a:rPr>
              <a:t>WhatsApp eliminates app-download friction — users are already there.</a:t>
            </a:r>
          </a:p>
          <a:p>
            <a:pPr algn="l" marL="0" indent="0" lvl="0">
              <a:lnSpc>
                <a:spcPts val="2238"/>
              </a:lnSpc>
            </a:pPr>
            <a:r>
              <a:rPr lang="en-US" sz="1598">
                <a:solidFill>
                  <a:srgbClr val="FAF2EB"/>
                </a:solidFill>
                <a:latin typeface="Poppins"/>
                <a:ea typeface="Poppins"/>
                <a:cs typeface="Poppins"/>
                <a:sym typeface="Poppins"/>
              </a:rPr>
              <a:t>Smartphone penetration and connectivity unlock distribution at scale.</a:t>
            </a:r>
          </a:p>
          <a:p>
            <a:pPr algn="l" marL="0" indent="0" lvl="0">
              <a:lnSpc>
                <a:spcPts val="2238"/>
              </a:lnSpc>
            </a:pPr>
            <a:r>
              <a:rPr lang="en-US" sz="1598">
                <a:solidFill>
                  <a:srgbClr val="FAF2EB"/>
                </a:solidFill>
                <a:latin typeface="Poppins"/>
                <a:ea typeface="Poppins"/>
                <a:cs typeface="Poppins"/>
                <a:sym typeface="Poppins"/>
              </a:rPr>
              <a:t>The conditions for an AI mobility layer in Africa have never been stronger.</a:t>
            </a:r>
          </a:p>
        </p:txBody>
      </p:sp>
    </p:spTree>
  </p:cSld>
  <p:clrMapOvr>
    <a:masterClrMapping/>
  </p:clrMapOvr>
  <p:transition spd="slow">
    <p:fade/>
  </p:transition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6C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6045342"/>
            <a:ext cx="16455605" cy="3674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133"/>
              </a:lnSpc>
            </a:pPr>
            <a:r>
              <a:rPr lang="en-US" b="true" sz="14133">
                <a:solidFill>
                  <a:srgbClr val="FAF2E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BUSINESS</a:t>
            </a:r>
          </a:p>
          <a:p>
            <a:pPr algn="l" marL="0" indent="0" lvl="0">
              <a:lnSpc>
                <a:spcPts val="14133"/>
              </a:lnSpc>
            </a:pPr>
            <a:r>
              <a:rPr lang="en-US" b="true" sz="14133">
                <a:solidFill>
                  <a:srgbClr val="FAF2E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MODEL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-954672" y="-865005"/>
            <a:ext cx="18049093" cy="17579607"/>
          </a:xfrm>
          <a:custGeom>
            <a:avLst/>
            <a:gdLst/>
            <a:ahLst/>
            <a:cxnLst/>
            <a:rect r="r" b="b" t="t" l="l"/>
            <a:pathLst>
              <a:path h="17579607" w="18049093">
                <a:moveTo>
                  <a:pt x="0" y="0"/>
                </a:moveTo>
                <a:lnTo>
                  <a:pt x="18049092" y="0"/>
                </a:lnTo>
                <a:lnTo>
                  <a:pt x="18049092" y="17579608"/>
                </a:lnTo>
                <a:lnTo>
                  <a:pt x="0" y="175796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1644565" y="6033077"/>
            <a:ext cx="3201422" cy="2681291"/>
            <a:chOff x="0" y="0"/>
            <a:chExt cx="1370964" cy="114822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370964" cy="1148226"/>
            </a:xfrm>
            <a:custGeom>
              <a:avLst/>
              <a:gdLst/>
              <a:ahLst/>
              <a:cxnLst/>
              <a:rect r="r" b="b" t="t" l="l"/>
              <a:pathLst>
                <a:path h="1148226" w="1370964">
                  <a:moveTo>
                    <a:pt x="0" y="0"/>
                  </a:moveTo>
                  <a:lnTo>
                    <a:pt x="1370964" y="0"/>
                  </a:lnTo>
                  <a:lnTo>
                    <a:pt x="1370964" y="1148226"/>
                  </a:lnTo>
                  <a:lnTo>
                    <a:pt x="0" y="1148226"/>
                  </a:lnTo>
                  <a:close/>
                </a:path>
              </a:pathLst>
            </a:custGeom>
            <a:blipFill>
              <a:blip r:embed="rId3"/>
              <a:stretch>
                <a:fillRect l="0" t="-296" r="0" b="-296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11227368" y="1053303"/>
            <a:ext cx="6031932" cy="11119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238"/>
              </a:lnSpc>
              <a:spcBef>
                <a:spcPct val="0"/>
              </a:spcBef>
            </a:pPr>
            <a:r>
              <a:rPr lang="en-US" sz="1598" strike="noStrike" u="none">
                <a:solidFill>
                  <a:srgbClr val="FAF2EB"/>
                </a:solidFill>
                <a:latin typeface="Poppins"/>
                <a:ea typeface="Poppins"/>
                <a:cs typeface="Poppins"/>
                <a:sym typeface="Poppins"/>
              </a:rPr>
              <a:t>Potential model: free route guidance, then optional premium commuter alerts and operator referrals if uptake, payments and partnerships are validated. No revenue is claimed.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1227368" y="2722080"/>
            <a:ext cx="6031932" cy="8356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238"/>
              </a:lnSpc>
              <a:spcBef>
                <a:spcPct val="0"/>
              </a:spcBef>
            </a:pPr>
            <a:r>
              <a:rPr lang="en-US" sz="1598" strike="noStrike" u="none">
                <a:solidFill>
                  <a:srgbClr val="FAF2EB"/>
                </a:solidFill>
                <a:latin typeface="Poppins"/>
                <a:ea typeface="Poppins"/>
                <a:cs typeface="Poppins"/>
                <a:sym typeface="Poppins"/>
              </a:rPr>
              <a:t>Later options: employer route intelligence, B2B analytics and APIs. Each depends on verified demand, suitable data rights and signed commercial agreements.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6045342"/>
            <a:ext cx="16455605" cy="36745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133"/>
              </a:lnSpc>
            </a:pPr>
            <a:r>
              <a:rPr lang="en-US" b="true" sz="14133">
                <a:solidFill>
                  <a:srgbClr val="FAF2E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BUSINESS</a:t>
            </a:r>
          </a:p>
          <a:p>
            <a:pPr algn="l" marL="0" indent="0" lvl="0">
              <a:lnSpc>
                <a:spcPts val="14133"/>
              </a:lnSpc>
            </a:pPr>
            <a:r>
              <a:rPr lang="en-US" b="true" sz="14133">
                <a:solidFill>
                  <a:srgbClr val="FAF2EB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MODEL</a:t>
            </a:r>
          </a:p>
        </p:txBody>
      </p:sp>
    </p:spTree>
  </p:cSld>
  <p:clrMapOvr>
    <a:masterClrMapping/>
  </p:clrMapOvr>
  <p:transition spd="slow">
    <p:fade/>
  </p:transition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2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3431969" cy="2808165"/>
            <a:chOff x="0" y="0"/>
            <a:chExt cx="1117893" cy="91470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17893" cy="914702"/>
            </a:xfrm>
            <a:custGeom>
              <a:avLst/>
              <a:gdLst/>
              <a:ahLst/>
              <a:cxnLst/>
              <a:rect r="r" b="b" t="t" l="l"/>
              <a:pathLst>
                <a:path h="914702" w="1117893">
                  <a:moveTo>
                    <a:pt x="0" y="0"/>
                  </a:moveTo>
                  <a:lnTo>
                    <a:pt x="1117893" y="0"/>
                  </a:lnTo>
                  <a:lnTo>
                    <a:pt x="1117893" y="914702"/>
                  </a:lnTo>
                  <a:lnTo>
                    <a:pt x="0" y="914702"/>
                  </a:lnTo>
                  <a:close/>
                </a:path>
              </a:pathLst>
            </a:custGeom>
            <a:blipFill>
              <a:blip r:embed="rId2"/>
              <a:stretch>
                <a:fillRect l="-121" t="0" r="-121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9808332" y="1199647"/>
            <a:ext cx="9562275" cy="10954840"/>
          </a:xfrm>
          <a:custGeom>
            <a:avLst/>
            <a:gdLst/>
            <a:ahLst/>
            <a:cxnLst/>
            <a:rect r="r" b="b" t="t" l="l"/>
            <a:pathLst>
              <a:path h="10954840" w="9562275">
                <a:moveTo>
                  <a:pt x="0" y="0"/>
                </a:moveTo>
                <a:lnTo>
                  <a:pt x="9562275" y="0"/>
                </a:lnTo>
                <a:lnTo>
                  <a:pt x="9562275" y="10954840"/>
                </a:lnTo>
                <a:lnTo>
                  <a:pt x="0" y="109548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7696676"/>
            <a:ext cx="6863938" cy="15616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928"/>
              </a:lnSpc>
            </a:pPr>
            <a:r>
              <a:rPr lang="en-US" b="true" sz="6375">
                <a:solidFill>
                  <a:srgbClr val="EB6C4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GO-TO-MARKET</a:t>
            </a:r>
          </a:p>
          <a:p>
            <a:pPr algn="l" marL="0" indent="0" lvl="0">
              <a:lnSpc>
                <a:spcPts val="5928"/>
              </a:lnSpc>
            </a:pPr>
            <a:r>
              <a:rPr lang="en-US" b="true" sz="6375">
                <a:solidFill>
                  <a:srgbClr val="EB6C4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&amp; EXPANSION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292902" y="1895573"/>
            <a:ext cx="4870663" cy="836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679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EB6C46"/>
                </a:solidFill>
                <a:latin typeface="Poppins"/>
                <a:ea typeface="Poppins"/>
                <a:cs typeface="Poppins"/>
                <a:sym typeface="Poppins"/>
              </a:rPr>
              <a:t>Proposed pilot in selected Lagos corridors: collect route/fare ground truth, test with commuter volunteers and iterate on accuracy. Community outreach is budgeted; partnerships are not yet signed.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292902" y="3123384"/>
            <a:ext cx="4870663" cy="626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679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EB6C46"/>
                </a:solidFill>
                <a:latin typeface="Poppins"/>
                <a:ea typeface="Poppins"/>
                <a:cs typeface="Poppins"/>
                <a:sym typeface="Poppins"/>
              </a:rPr>
              <a:t>Expand beyond Lagos only after meeting clear pilot targets for route reliability, repeat use and cost per query. No current user traction or transport partnerships are claimed.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028700" y="4379771"/>
            <a:ext cx="5087662" cy="2106001"/>
            <a:chOff x="0" y="0"/>
            <a:chExt cx="6783550" cy="2808001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0" y="537366"/>
              <a:ext cx="6783550" cy="2960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814"/>
                </a:lnSpc>
                <a:spcBef>
                  <a:spcPct val="0"/>
                </a:spcBef>
              </a:pPr>
              <a:r>
                <a:rPr lang="en-US" sz="1296">
                  <a:solidFill>
                    <a:srgbClr val="EB6C46"/>
                  </a:solidFill>
                  <a:latin typeface="Poppins"/>
                  <a:ea typeface="Poppins"/>
                  <a:cs typeface="Poppins"/>
                  <a:sym typeface="Poppins"/>
                </a:rPr>
                <a:t>Disciplined wedge: Lagos first, Africa next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1002971"/>
              <a:ext cx="5898212" cy="180502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1814"/>
                </a:lnSpc>
              </a:pPr>
              <a:r>
                <a:rPr lang="en-US" sz="1296" u="sng">
                  <a:solidFill>
                    <a:srgbClr val="EB6C46"/>
                  </a:solidFill>
                  <a:latin typeface="Poppins"/>
                  <a:ea typeface="Poppins"/>
                  <a:cs typeface="Poppins"/>
                  <a:sym typeface="Poppins"/>
                </a:rPr>
                <a:t>Founder-led launch in Lagos commuter corridors</a:t>
              </a:r>
            </a:p>
            <a:p>
              <a:pPr algn="l" marL="0" indent="0" lvl="0">
                <a:lnSpc>
                  <a:spcPts val="1814"/>
                </a:lnSpc>
              </a:pPr>
              <a:r>
                <a:rPr lang="en-US" sz="1296" u="sng">
                  <a:solidFill>
                    <a:srgbClr val="EB6C46"/>
                  </a:solidFill>
                  <a:latin typeface="Poppins"/>
                  <a:ea typeface="Poppins"/>
                  <a:cs typeface="Poppins"/>
                  <a:sym typeface="Poppins"/>
                </a:rPr>
                <a:t>Commuter communities &amp; organic referrals</a:t>
              </a:r>
            </a:p>
            <a:p>
              <a:pPr algn="l" marL="0" indent="0" lvl="0">
                <a:lnSpc>
                  <a:spcPts val="1814"/>
                </a:lnSpc>
              </a:pPr>
              <a:r>
                <a:rPr lang="en-US" sz="1296" u="sng">
                  <a:solidFill>
                    <a:srgbClr val="EB6C46"/>
                  </a:solidFill>
                  <a:latin typeface="Poppins"/>
                  <a:ea typeface="Poppins"/>
                  <a:cs typeface="Poppins"/>
                  <a:sym typeface="Poppins"/>
                </a:rPr>
                <a:t>Transport operator &amp; community partnerships</a:t>
              </a:r>
            </a:p>
            <a:p>
              <a:pPr algn="l" marL="0" indent="0" lvl="0">
                <a:lnSpc>
                  <a:spcPts val="1814"/>
                </a:lnSpc>
              </a:pPr>
              <a:r>
                <a:rPr lang="en-US" sz="1296" u="sng">
                  <a:solidFill>
                    <a:srgbClr val="EB6C46"/>
                  </a:solidFill>
                  <a:latin typeface="Poppins"/>
                  <a:ea typeface="Poppins"/>
                  <a:cs typeface="Poppins"/>
                  <a:sym typeface="Poppins"/>
                </a:rPr>
                <a:t>Validate repeat usage, accuracy &amp; retention</a:t>
              </a:r>
            </a:p>
            <a:p>
              <a:pPr algn="l" marL="0" indent="0" lvl="0">
                <a:lnSpc>
                  <a:spcPts val="1814"/>
                </a:lnSpc>
              </a:pPr>
              <a:r>
                <a:rPr lang="en-US" sz="1296" u="sng">
                  <a:solidFill>
                    <a:srgbClr val="EB6C46"/>
                  </a:solidFill>
                  <a:latin typeface="Poppins"/>
                  <a:ea typeface="Poppins"/>
                  <a:cs typeface="Poppins"/>
                  <a:sym typeface="Poppins"/>
                </a:rPr>
                <a:t>Expand to Abuja, Port Harcourt &amp; Ibadan</a:t>
              </a:r>
            </a:p>
            <a:p>
              <a:pPr algn="l" marL="0" indent="0" lvl="0">
                <a:lnSpc>
                  <a:spcPts val="1814"/>
                </a:lnSpc>
              </a:pPr>
              <a:r>
                <a:rPr lang="en-US" sz="1296" u="sng">
                  <a:solidFill>
                    <a:srgbClr val="EB6C46"/>
                  </a:solidFill>
                  <a:latin typeface="Poppins"/>
                  <a:ea typeface="Poppins"/>
                  <a:cs typeface="Poppins"/>
                  <a:sym typeface="Poppins"/>
                </a:rPr>
                <a:t>Scale to Accra, Nairobi &amp; beyond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-66675"/>
              <a:ext cx="3391775" cy="55434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474"/>
                </a:lnSpc>
                <a:spcBef>
                  <a:spcPct val="0"/>
                </a:spcBef>
              </a:pPr>
              <a:r>
                <a:rPr lang="en-US" b="true" sz="2482">
                  <a:solidFill>
                    <a:srgbClr val="EB6C4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Our Strategy</a:t>
              </a:r>
            </a:p>
          </p:txBody>
        </p:sp>
      </p:grpSp>
    </p:spTree>
  </p:cSld>
  <p:clrMapOvr>
    <a:masterClrMapping/>
  </p:clrMapOvr>
  <p:transition spd="slow">
    <p:fade/>
  </p:transition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2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8049925"/>
            <a:ext cx="5932920" cy="2237075"/>
            <a:chOff x="0" y="0"/>
            <a:chExt cx="1726915" cy="65115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726915" cy="651153"/>
            </a:xfrm>
            <a:custGeom>
              <a:avLst/>
              <a:gdLst/>
              <a:ahLst/>
              <a:cxnLst/>
              <a:rect r="r" b="b" t="t" l="l"/>
              <a:pathLst>
                <a:path h="651153" w="1726915">
                  <a:moveTo>
                    <a:pt x="0" y="0"/>
                  </a:moveTo>
                  <a:lnTo>
                    <a:pt x="1726915" y="0"/>
                  </a:lnTo>
                  <a:lnTo>
                    <a:pt x="1726915" y="651153"/>
                  </a:lnTo>
                  <a:lnTo>
                    <a:pt x="0" y="651153"/>
                  </a:lnTo>
                  <a:close/>
                </a:path>
              </a:pathLst>
            </a:custGeom>
            <a:blipFill>
              <a:blip r:embed="rId2"/>
              <a:stretch>
                <a:fillRect l="0" t="-389" r="0" b="-389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9297108" y="-572859"/>
            <a:ext cx="8825806" cy="8241097"/>
          </a:xfrm>
          <a:custGeom>
            <a:avLst/>
            <a:gdLst/>
            <a:ahLst/>
            <a:cxnLst/>
            <a:rect r="r" b="b" t="t" l="l"/>
            <a:pathLst>
              <a:path h="8241097" w="8825806">
                <a:moveTo>
                  <a:pt x="0" y="0"/>
                </a:moveTo>
                <a:lnTo>
                  <a:pt x="8825807" y="0"/>
                </a:lnTo>
                <a:lnTo>
                  <a:pt x="8825807" y="8241096"/>
                </a:lnTo>
                <a:lnTo>
                  <a:pt x="0" y="82410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1306984"/>
            <a:ext cx="9234638" cy="2184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354"/>
              </a:lnSpc>
            </a:pPr>
            <a:r>
              <a:rPr lang="en-US" b="true" sz="8793">
                <a:solidFill>
                  <a:srgbClr val="EB6C4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ROADMAP &amp;</a:t>
            </a:r>
          </a:p>
          <a:p>
            <a:pPr algn="l" marL="0" indent="0" lvl="0">
              <a:lnSpc>
                <a:spcPts val="8354"/>
              </a:lnSpc>
            </a:pPr>
            <a:r>
              <a:rPr lang="en-US" b="true" sz="8793">
                <a:solidFill>
                  <a:srgbClr val="EB6C4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MILESTONES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3618041"/>
            <a:ext cx="7249376" cy="13424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132"/>
              </a:lnSpc>
              <a:spcBef>
                <a:spcPct val="0"/>
              </a:spcBef>
            </a:pPr>
            <a:r>
              <a:rPr lang="en-US" sz="1523" strike="noStrike" u="sng">
                <a:solidFill>
                  <a:srgbClr val="EB6C46"/>
                </a:solidFill>
                <a:latin typeface="Poppins"/>
                <a:ea typeface="Poppins"/>
                <a:cs typeface="Poppins"/>
                <a:sym typeface="Poppins"/>
              </a:rPr>
              <a:t>0–3 months: build/verify MVP and initial Lagos data.</a:t>
            </a:r>
          </a:p>
          <a:p>
            <a:pPr algn="l" marL="0" indent="0" lvl="0">
              <a:lnSpc>
                <a:spcPts val="2132"/>
              </a:lnSpc>
              <a:spcBef>
                <a:spcPct val="0"/>
              </a:spcBef>
            </a:pPr>
            <a:r>
              <a:rPr lang="en-US" sz="1523" strike="noStrike" u="sng">
                <a:solidFill>
                  <a:srgbClr val="EB6C46"/>
                </a:solidFill>
                <a:latin typeface="Poppins"/>
                <a:ea typeface="Poppins"/>
                <a:cs typeface="Poppins"/>
                <a:sym typeface="Poppins"/>
              </a:rPr>
              <a:t>4–6: controlled commuter testing; measure route/fare accuracy and repeat use.</a:t>
            </a:r>
          </a:p>
          <a:p>
            <a:pPr algn="l" marL="0" indent="0" lvl="0">
              <a:lnSpc>
                <a:spcPts val="2132"/>
              </a:lnSpc>
              <a:spcBef>
                <a:spcPct val="0"/>
              </a:spcBef>
            </a:pPr>
            <a:r>
              <a:rPr lang="en-US" sz="1523" strike="noStrike" u="sng">
                <a:solidFill>
                  <a:srgbClr val="EB6C46"/>
                </a:solidFill>
                <a:latin typeface="Poppins"/>
                <a:ea typeface="Poppins"/>
                <a:cs typeface="Poppins"/>
                <a:sym typeface="Poppins"/>
              </a:rPr>
              <a:t>7–9: pilot revenue/partner hypotheses; verify willingness to pay.</a:t>
            </a:r>
          </a:p>
          <a:p>
            <a:pPr algn="l" marL="0" indent="0" lvl="0">
              <a:lnSpc>
                <a:spcPts val="2132"/>
              </a:lnSpc>
              <a:spcBef>
                <a:spcPct val="0"/>
              </a:spcBef>
            </a:pPr>
            <a:r>
              <a:rPr lang="en-US" sz="1523" strike="noStrike" u="sng">
                <a:solidFill>
                  <a:srgbClr val="EB6C46"/>
                </a:solidFill>
                <a:latin typeface="Poppins"/>
                <a:ea typeface="Poppins"/>
                <a:cs typeface="Poppins"/>
                <a:sym typeface="Poppins"/>
              </a:rPr>
              <a:t>10–12: decide scale readiness based on pilot evidence.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5914219"/>
            <a:ext cx="5932920" cy="10757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132"/>
              </a:lnSpc>
              <a:spcBef>
                <a:spcPct val="0"/>
              </a:spcBef>
            </a:pPr>
            <a:r>
              <a:rPr lang="en-US" sz="1523" strike="noStrike" u="none">
                <a:solidFill>
                  <a:srgbClr val="EB6C46"/>
                </a:solidFill>
                <a:latin typeface="Poppins"/>
                <a:ea typeface="Poppins"/>
                <a:cs typeface="Poppins"/>
                <a:sym typeface="Poppins"/>
              </a:rPr>
              <a:t>The proposed $25K round supports a lean 12-month Lagos validation. Current stage: pre-pilot; no production users, revenue or confirmed partnerships. Milestones are targets, not achieved results.</a:t>
            </a:r>
          </a:p>
        </p:txBody>
      </p:sp>
    </p:spTree>
  </p:cSld>
  <p:clrMapOvr>
    <a:masterClrMapping/>
  </p:clrMapOvr>
  <p:transition spd="slow">
    <p:fade/>
  </p:transition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2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60754" y="1028700"/>
            <a:ext cx="2430417" cy="2298522"/>
            <a:chOff x="0" y="0"/>
            <a:chExt cx="1026330" cy="97063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26330" cy="970632"/>
            </a:xfrm>
            <a:custGeom>
              <a:avLst/>
              <a:gdLst/>
              <a:ahLst/>
              <a:cxnLst/>
              <a:rect r="r" b="b" t="t" l="l"/>
              <a:pathLst>
                <a:path h="970632" w="1026330">
                  <a:moveTo>
                    <a:pt x="0" y="0"/>
                  </a:moveTo>
                  <a:lnTo>
                    <a:pt x="1026330" y="0"/>
                  </a:lnTo>
                  <a:lnTo>
                    <a:pt x="1026330" y="970632"/>
                  </a:lnTo>
                  <a:lnTo>
                    <a:pt x="0" y="970632"/>
                  </a:lnTo>
                  <a:close/>
                </a:path>
              </a:pathLst>
            </a:custGeom>
            <a:blipFill>
              <a:blip r:embed="rId2"/>
              <a:stretch>
                <a:fillRect l="0" t="-17974" r="0" b="-17974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4160204" y="1028700"/>
            <a:ext cx="2430417" cy="2298522"/>
            <a:chOff x="0" y="0"/>
            <a:chExt cx="1026330" cy="97063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026330" cy="970632"/>
            </a:xfrm>
            <a:custGeom>
              <a:avLst/>
              <a:gdLst/>
              <a:ahLst/>
              <a:cxnLst/>
              <a:rect r="r" b="b" t="t" l="l"/>
              <a:pathLst>
                <a:path h="970632" w="1026330">
                  <a:moveTo>
                    <a:pt x="0" y="0"/>
                  </a:moveTo>
                  <a:lnTo>
                    <a:pt x="1026330" y="0"/>
                  </a:lnTo>
                  <a:lnTo>
                    <a:pt x="1026330" y="970632"/>
                  </a:lnTo>
                  <a:lnTo>
                    <a:pt x="0" y="970632"/>
                  </a:lnTo>
                  <a:close/>
                </a:path>
              </a:pathLst>
            </a:custGeom>
            <a:blipFill>
              <a:blip r:embed="rId3"/>
              <a:stretch>
                <a:fillRect l="0" t="-3309" r="0" b="-3309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1028700" y="6408871"/>
            <a:ext cx="6782427" cy="897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514"/>
              </a:lnSpc>
            </a:pPr>
            <a:r>
              <a:rPr lang="en-US" b="true" sz="7319">
                <a:solidFill>
                  <a:srgbClr val="EB6C4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THE FOUNDER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4582795"/>
            <a:ext cx="5561921" cy="836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679"/>
              </a:lnSpc>
            </a:pPr>
            <a:r>
              <a:rPr lang="en-US" sz="1200">
                <a:solidFill>
                  <a:srgbClr val="EB6C46"/>
                </a:solidFill>
                <a:latin typeface="Poppins"/>
                <a:ea typeface="Poppins"/>
                <a:cs typeface="Poppins"/>
                <a:sym typeface="Poppins"/>
              </a:rPr>
              <a:t>Osagie Bernard Ebhuomhan is a software engineer, product builder, and entrepreneur with years of experience building digital products in Nigeria. He brings full-stack engineering, cloud infrastructure, and AI-enabled product development to GidiAI — building from Lagos, for Lagos.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7777173"/>
            <a:ext cx="4924941" cy="3349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38"/>
              </a:lnSpc>
            </a:pPr>
            <a:r>
              <a:rPr lang="en-US" b="true" sz="1884">
                <a:solidFill>
                  <a:srgbClr val="EB6C46"/>
                </a:solidFill>
                <a:latin typeface="Poppins Bold"/>
                <a:ea typeface="Poppins Bold"/>
                <a:cs typeface="Poppins Bold"/>
                <a:sym typeface="Poppins Bold"/>
              </a:rPr>
              <a:t>Founder &amp; CEO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8046844"/>
            <a:ext cx="2719434" cy="2593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980"/>
              </a:lnSpc>
            </a:pPr>
            <a:r>
              <a:rPr lang="en-US" sz="1414">
                <a:solidFill>
                  <a:srgbClr val="EB6C46"/>
                </a:solidFill>
                <a:latin typeface="Poppins"/>
                <a:ea typeface="Poppins"/>
                <a:cs typeface="Poppins"/>
                <a:sym typeface="Poppins"/>
              </a:rPr>
              <a:t>Osagie B. Ebhuomhan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278971" y="7777173"/>
            <a:ext cx="4924941" cy="3349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38"/>
              </a:lnSpc>
            </a:pPr>
            <a:r>
              <a:rPr lang="en-US" b="true" sz="1884">
                <a:solidFill>
                  <a:srgbClr val="EB6C46"/>
                </a:solidFill>
                <a:latin typeface="Poppins Bold"/>
                <a:ea typeface="Poppins Bold"/>
                <a:cs typeface="Poppins Bold"/>
                <a:sym typeface="Poppins Bold"/>
              </a:rPr>
              <a:t>Core expertise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278971" y="8046844"/>
            <a:ext cx="2719434" cy="5069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980"/>
              </a:lnSpc>
            </a:pPr>
            <a:r>
              <a:rPr lang="en-US" sz="1414">
                <a:solidFill>
                  <a:srgbClr val="EB6C46"/>
                </a:solidFill>
                <a:latin typeface="Poppins"/>
                <a:ea typeface="Poppins"/>
                <a:cs typeface="Poppins"/>
                <a:sym typeface="Poppins"/>
              </a:rPr>
              <a:t>Full-stack &amp; Cloud Engineering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8655541"/>
            <a:ext cx="4924941" cy="3349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38"/>
              </a:lnSpc>
            </a:pPr>
            <a:r>
              <a:rPr lang="en-US" b="true" sz="1884">
                <a:solidFill>
                  <a:srgbClr val="EB6C46"/>
                </a:solidFill>
                <a:latin typeface="Poppins Bold"/>
                <a:ea typeface="Poppins Bold"/>
                <a:cs typeface="Poppins Bold"/>
                <a:sym typeface="Poppins Bold"/>
              </a:rPr>
              <a:t>Product &amp; Technical Leadership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8925212"/>
            <a:ext cx="2719434" cy="5069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980"/>
              </a:lnSpc>
            </a:pPr>
            <a:r>
              <a:rPr lang="en-US" sz="1414">
                <a:solidFill>
                  <a:srgbClr val="EB6C46"/>
                </a:solidFill>
                <a:latin typeface="Poppins"/>
                <a:ea typeface="Poppins"/>
                <a:cs typeface="Poppins"/>
                <a:sym typeface="Poppins"/>
              </a:rPr>
              <a:t>AI-enabled Product Development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278971" y="8655541"/>
            <a:ext cx="4924941" cy="3349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38"/>
              </a:lnSpc>
            </a:pPr>
            <a:r>
              <a:rPr lang="en-US" b="true" sz="1884">
                <a:solidFill>
                  <a:srgbClr val="EB6C46"/>
                </a:solidFill>
                <a:latin typeface="Poppins Bold"/>
                <a:ea typeface="Poppins Bold"/>
                <a:cs typeface="Poppins Bold"/>
                <a:sym typeface="Poppins Bold"/>
              </a:rPr>
              <a:t>Background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278971" y="8925212"/>
            <a:ext cx="2719434" cy="2593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980"/>
              </a:lnSpc>
            </a:pPr>
            <a:r>
              <a:rPr lang="en-US" sz="1414">
                <a:solidFill>
                  <a:srgbClr val="EB6C46"/>
                </a:solidFill>
                <a:latin typeface="Poppins"/>
                <a:ea typeface="Poppins"/>
                <a:cs typeface="Poppins"/>
                <a:sym typeface="Poppins"/>
              </a:rPr>
              <a:t>Built in Lagos, Nigeria</a:t>
            </a:r>
          </a:p>
        </p:txBody>
      </p:sp>
    </p:spTree>
  </p:cSld>
  <p:clrMapOvr>
    <a:masterClrMapping/>
  </p:clrMapOvr>
  <p:transition spd="slow">
    <p:fade/>
  </p:transition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2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685016" y="479205"/>
            <a:ext cx="5861499" cy="10019656"/>
          </a:xfrm>
          <a:custGeom>
            <a:avLst/>
            <a:gdLst/>
            <a:ahLst/>
            <a:cxnLst/>
            <a:rect r="r" b="b" t="t" l="l"/>
            <a:pathLst>
              <a:path h="10019656" w="5861499">
                <a:moveTo>
                  <a:pt x="0" y="0"/>
                </a:moveTo>
                <a:lnTo>
                  <a:pt x="5861499" y="0"/>
                </a:lnTo>
                <a:lnTo>
                  <a:pt x="5861499" y="10019656"/>
                </a:lnTo>
                <a:lnTo>
                  <a:pt x="0" y="100196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1028700"/>
            <a:ext cx="3535599" cy="2932506"/>
            <a:chOff x="0" y="0"/>
            <a:chExt cx="2332458" cy="193459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332458" cy="1934593"/>
            </a:xfrm>
            <a:custGeom>
              <a:avLst/>
              <a:gdLst/>
              <a:ahLst/>
              <a:cxnLst/>
              <a:rect r="r" b="b" t="t" l="l"/>
              <a:pathLst>
                <a:path h="1934593" w="2332458">
                  <a:moveTo>
                    <a:pt x="0" y="0"/>
                  </a:moveTo>
                  <a:lnTo>
                    <a:pt x="2332458" y="0"/>
                  </a:lnTo>
                  <a:lnTo>
                    <a:pt x="2332458" y="1934593"/>
                  </a:lnTo>
                  <a:lnTo>
                    <a:pt x="0" y="1934593"/>
                  </a:lnTo>
                  <a:close/>
                </a:path>
              </a:pathLst>
            </a:custGeom>
            <a:blipFill>
              <a:blip r:embed="rId3"/>
              <a:stretch>
                <a:fillRect l="0" t="-34" r="0" b="-34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1028700" y="5599009"/>
            <a:ext cx="4207910" cy="19888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626"/>
              </a:lnSpc>
            </a:pPr>
            <a:r>
              <a:rPr lang="en-US" b="true" sz="7703">
                <a:solidFill>
                  <a:srgbClr val="EB6C4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THE</a:t>
            </a:r>
          </a:p>
          <a:p>
            <a:pPr algn="l" marL="0" indent="0" lvl="0">
              <a:lnSpc>
                <a:spcPts val="7626"/>
              </a:lnSpc>
            </a:pPr>
            <a:r>
              <a:rPr lang="en-US" b="true" sz="7703">
                <a:solidFill>
                  <a:srgbClr val="EB6C4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RAISE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8146416"/>
            <a:ext cx="4364341" cy="13881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238"/>
              </a:lnSpc>
              <a:spcBef>
                <a:spcPct val="0"/>
              </a:spcBef>
            </a:pPr>
            <a:r>
              <a:rPr lang="en-US" sz="1598" strike="noStrike" u="none">
                <a:solidFill>
                  <a:srgbClr val="EB6C46"/>
                </a:solidFill>
                <a:latin typeface="Poppins"/>
                <a:ea typeface="Poppins"/>
                <a:cs typeface="Poppins"/>
                <a:sym typeface="Poppins"/>
              </a:rPr>
              <a:t>Field data $6k · Engineering $5k · AI/cloud/maps $4k · Pilot research $3k · Outreach $2.5k · Ops/legal $2.5k · Contingency $2k. Proposed, not vendor quotes.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7759995"/>
            <a:ext cx="2275030" cy="326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04"/>
              </a:lnSpc>
              <a:spcBef>
                <a:spcPct val="0"/>
              </a:spcBef>
            </a:pPr>
            <a:r>
              <a:rPr lang="en-US" b="true" sz="1789">
                <a:solidFill>
                  <a:srgbClr val="EB6C46"/>
                </a:solidFill>
                <a:latin typeface="Poppins Bold"/>
                <a:ea typeface="Poppins Bold"/>
                <a:cs typeface="Poppins Bold"/>
                <a:sym typeface="Poppins Bold"/>
              </a:rPr>
              <a:t>Use of Funds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673181" y="8146416"/>
            <a:ext cx="4364341" cy="11119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238"/>
              </a:lnSpc>
              <a:spcBef>
                <a:spcPct val="0"/>
              </a:spcBef>
            </a:pPr>
            <a:r>
              <a:rPr lang="en-US" sz="1598" strike="noStrike" u="none">
                <a:solidFill>
                  <a:srgbClr val="EB6C46"/>
                </a:solidFill>
                <a:latin typeface="Poppins"/>
                <a:ea typeface="Poppins"/>
                <a:cs typeface="Poppins"/>
                <a:sym typeface="Poppins"/>
              </a:rPr>
              <a:t>Pre-pilot target: validate local route/fare accuracy, repeat commuter use and viable service economics before expanding.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673181" y="7759995"/>
            <a:ext cx="2275030" cy="326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04"/>
              </a:lnSpc>
              <a:spcBef>
                <a:spcPct val="0"/>
              </a:spcBef>
            </a:pPr>
            <a:r>
              <a:rPr lang="en-US" b="true" sz="1789">
                <a:solidFill>
                  <a:srgbClr val="EB6C46"/>
                </a:solidFill>
                <a:latin typeface="Poppins Bold"/>
                <a:ea typeface="Poppins Bold"/>
                <a:cs typeface="Poppins Bold"/>
                <a:sym typeface="Poppins Bold"/>
              </a:rPr>
              <a:t>12-Month Objective</a:t>
            </a:r>
          </a:p>
        </p:txBody>
      </p:sp>
    </p:spTree>
  </p:cSld>
  <p:clrMapOvr>
    <a:masterClrMapping/>
  </p:clrMapOvr>
  <p:transition spd="slow">
    <p:fade/>
  </p:transition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2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8976913"/>
            <a:ext cx="2387114" cy="5594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238"/>
              </a:lnSpc>
              <a:spcBef>
                <a:spcPct val="0"/>
              </a:spcBef>
            </a:pPr>
            <a:r>
              <a:rPr lang="en-US" sz="1598" spc="-31" strike="noStrike" u="none">
                <a:solidFill>
                  <a:srgbClr val="EB6C46"/>
                </a:solidFill>
                <a:latin typeface="Poppins"/>
                <a:ea typeface="Poppins"/>
                <a:cs typeface="Poppins"/>
                <a:sym typeface="Poppins"/>
              </a:rPr>
              <a:t>info@cactusdigitalmedia.ng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981075"/>
            <a:ext cx="3233861" cy="283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238"/>
              </a:lnSpc>
              <a:spcBef>
                <a:spcPct val="0"/>
              </a:spcBef>
            </a:pPr>
            <a:r>
              <a:rPr lang="en-US" sz="1598">
                <a:solidFill>
                  <a:srgbClr val="EB6C46"/>
                </a:solidFill>
                <a:latin typeface="Poppins"/>
                <a:ea typeface="Poppins"/>
                <a:cs typeface="Poppins"/>
                <a:sym typeface="Poppins"/>
              </a:rPr>
              <a:t>GidiAI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9517483" y="-2335783"/>
            <a:ext cx="6731302" cy="11506499"/>
          </a:xfrm>
          <a:custGeom>
            <a:avLst/>
            <a:gdLst/>
            <a:ahLst/>
            <a:cxnLst/>
            <a:rect r="r" b="b" t="t" l="l"/>
            <a:pathLst>
              <a:path h="11506499" w="6731302">
                <a:moveTo>
                  <a:pt x="0" y="0"/>
                </a:moveTo>
                <a:lnTo>
                  <a:pt x="6731301" y="0"/>
                </a:lnTo>
                <a:lnTo>
                  <a:pt x="6731301" y="11506499"/>
                </a:lnTo>
                <a:lnTo>
                  <a:pt x="0" y="115064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577137" y="981075"/>
            <a:ext cx="3233861" cy="283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238"/>
              </a:lnSpc>
              <a:spcBef>
                <a:spcPct val="0"/>
              </a:spcBef>
            </a:pPr>
            <a:r>
              <a:rPr lang="en-US" sz="1598" strike="noStrike" u="none">
                <a:solidFill>
                  <a:srgbClr val="EB6C46"/>
                </a:solidFill>
                <a:latin typeface="Poppins"/>
                <a:ea typeface="Poppins"/>
                <a:cs typeface="Poppins"/>
                <a:sym typeface="Poppins"/>
              </a:rPr>
              <a:t>October 2026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577137" y="8976913"/>
            <a:ext cx="3612195" cy="2832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238"/>
              </a:lnSpc>
              <a:spcBef>
                <a:spcPct val="0"/>
              </a:spcBef>
            </a:pPr>
            <a:r>
              <a:rPr lang="en-US" sz="1598" spc="-31" strike="noStrike" u="none">
                <a:solidFill>
                  <a:srgbClr val="EB6C46"/>
                </a:solidFill>
                <a:latin typeface="Poppins"/>
                <a:ea typeface="Poppins"/>
                <a:cs typeface="Poppins"/>
                <a:sym typeface="Poppins"/>
              </a:rPr>
              <a:t>cactusdigitalmedia.ng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5835107"/>
            <a:ext cx="9762878" cy="13797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085"/>
              </a:lnSpc>
            </a:pPr>
            <a:r>
              <a:rPr lang="en-US" b="true" sz="11082">
                <a:solidFill>
                  <a:srgbClr val="EB6C46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GIDIAI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7167489"/>
            <a:ext cx="8458050" cy="5594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238"/>
              </a:lnSpc>
              <a:spcBef>
                <a:spcPct val="0"/>
              </a:spcBef>
            </a:pPr>
            <a:r>
              <a:rPr lang="en-US" sz="1598" strike="noStrike" u="none">
                <a:solidFill>
                  <a:srgbClr val="EB6C46"/>
                </a:solidFill>
                <a:latin typeface="Poppins"/>
                <a:ea typeface="Poppins"/>
                <a:cs typeface="Poppins"/>
                <a:sym typeface="Poppins"/>
              </a:rPr>
              <a:t>Lagos-first WhatsApp mobility intelligence. Seeking US$25,000 for a lean, evidence-driven 12-month pilot. No production traction claimed.</a:t>
            </a:r>
          </a:p>
        </p:txBody>
      </p:sp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DAHZXeX-osw</dc:identifier>
  <dcterms:modified xsi:type="dcterms:W3CDTF">2011-08-01T06:04:30Z</dcterms:modified>
  <cp:revision>1</cp:revision>
  <dc:title>GidiAI — Investor Pitch | US$25,000 Pre-seed | October 2026</dc:title>
</cp:coreProperties>
</file>