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8288000" cy="10287000"/>
  <p:notesSz cx="6858000" cy="9144000"/>
  <p:embeddedFontLst>
    <p:embeddedFont>
      <p:font typeface="Gilda Display" charset="1" panose="02000000000000000000"/>
      <p:regular r:id="rId19"/>
    </p:embeddedFont>
    <p:embeddedFont>
      <p:font typeface="HK Grotesk Light" charset="1" panose="00000400000000000000"/>
      <p:regular r:id="rId20"/>
    </p:embeddedFont>
    <p:embeddedFont>
      <p:font typeface="HK Grotesk Bold" charset="1" panose="00000800000000000000"/>
      <p:regular r:id="rId21"/>
    </p:embeddedFont>
    <p:embeddedFont>
      <p:font typeface="HK Grotesk" charset="1" panose="0000050000000000000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3611225" y="6787402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666750" y="666750"/>
            <a:ext cx="8629650" cy="8953500"/>
            <a:chOff x="0" y="0"/>
            <a:chExt cx="1336959" cy="13871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36959" cy="1387131"/>
            </a:xfrm>
            <a:custGeom>
              <a:avLst/>
              <a:gdLst/>
              <a:ahLst/>
              <a:cxnLst/>
              <a:rect r="r" b="b" t="t" l="l"/>
              <a:pathLst>
                <a:path h="1387131" w="1336959">
                  <a:moveTo>
                    <a:pt x="35885" y="0"/>
                  </a:moveTo>
                  <a:lnTo>
                    <a:pt x="1301073" y="0"/>
                  </a:lnTo>
                  <a:cubicBezTo>
                    <a:pt x="1310591" y="0"/>
                    <a:pt x="1319718" y="3781"/>
                    <a:pt x="1326448" y="10511"/>
                  </a:cubicBezTo>
                  <a:cubicBezTo>
                    <a:pt x="1333178" y="17240"/>
                    <a:pt x="1336959" y="26368"/>
                    <a:pt x="1336959" y="35885"/>
                  </a:cubicBezTo>
                  <a:lnTo>
                    <a:pt x="1336959" y="1351246"/>
                  </a:lnTo>
                  <a:cubicBezTo>
                    <a:pt x="1336959" y="1360764"/>
                    <a:pt x="1333178" y="1369891"/>
                    <a:pt x="1326448" y="1376621"/>
                  </a:cubicBezTo>
                  <a:cubicBezTo>
                    <a:pt x="1319718" y="1383351"/>
                    <a:pt x="1310591" y="1387131"/>
                    <a:pt x="1301073" y="1387131"/>
                  </a:cubicBezTo>
                  <a:lnTo>
                    <a:pt x="35885" y="1387131"/>
                  </a:lnTo>
                  <a:cubicBezTo>
                    <a:pt x="26368" y="1387131"/>
                    <a:pt x="17240" y="1383351"/>
                    <a:pt x="10511" y="1376621"/>
                  </a:cubicBezTo>
                  <a:cubicBezTo>
                    <a:pt x="3781" y="1369891"/>
                    <a:pt x="0" y="1360764"/>
                    <a:pt x="0" y="1351246"/>
                  </a:cubicBezTo>
                  <a:lnTo>
                    <a:pt x="0" y="35885"/>
                  </a:lnTo>
                  <a:cubicBezTo>
                    <a:pt x="0" y="26368"/>
                    <a:pt x="3781" y="17240"/>
                    <a:pt x="10511" y="10511"/>
                  </a:cubicBezTo>
                  <a:cubicBezTo>
                    <a:pt x="17240" y="3781"/>
                    <a:pt x="26368" y="0"/>
                    <a:pt x="35885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99" r="0" b="-199"/>
              </a:stretch>
            </a:blipFill>
            <a:ln w="28575" cap="rnd">
              <a:solidFill>
                <a:srgbClr val="FFFFFF"/>
              </a:solidFill>
              <a:prstDash val="solid"/>
              <a:round/>
            </a:ln>
          </p:spPr>
        </p:sp>
      </p:grpSp>
      <p:grpSp>
        <p:nvGrpSpPr>
          <p:cNvPr name="Group 5" id="5"/>
          <p:cNvGrpSpPr/>
          <p:nvPr/>
        </p:nvGrpSpPr>
        <p:grpSpPr>
          <a:xfrm rot="0">
            <a:off x="10734675" y="680185"/>
            <a:ext cx="6886575" cy="4972652"/>
            <a:chOff x="0" y="0"/>
            <a:chExt cx="9182100" cy="6630203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3482993"/>
              <a:ext cx="9182100" cy="314721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6023"/>
                </a:lnSpc>
              </a:pPr>
              <a:r>
                <a:rPr lang="en-US" sz="6023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AURA: Human Generosity, Amplified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071668"/>
              <a:ext cx="9182100" cy="192468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5880"/>
                </a:lnSpc>
                <a:spcBef>
                  <a:spcPct val="0"/>
                </a:spcBef>
              </a:pPr>
              <a:r>
                <a:rPr lang="en-US" sz="4200" strike="noStrike" u="none">
                  <a:solidFill>
                    <a:srgbClr val="FFBB33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WhatsApp-first giving. Trust built in.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47625"/>
              <a:ext cx="9182100" cy="4938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079"/>
                </a:lnSpc>
                <a:spcBef>
                  <a:spcPct val="0"/>
                </a:spcBef>
              </a:pPr>
              <a:r>
                <a:rPr lang="en-US" sz="2199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October 2026 | US$25,000 pre-seed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666750"/>
            <a:ext cx="8324850" cy="4133849"/>
            <a:chOff x="0" y="0"/>
            <a:chExt cx="11099800" cy="551179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543299"/>
              <a:ext cx="11099800" cy="1968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</a:pPr>
              <a:r>
                <a:rPr lang="en-US" sz="3000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Navigating the complexities of fundraising creates </a:t>
              </a:r>
              <a:r>
                <a:rPr lang="en-US" b="true" sz="3000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stress and confusion</a:t>
              </a:r>
              <a:r>
                <a:rPr lang="en-US" sz="3000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 for both fundraisers and donors, complicating genuine connections.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1099800" cy="30983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The Challenge of Asking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666750"/>
            <a:ext cx="8324850" cy="4133849"/>
            <a:chOff x="0" y="0"/>
            <a:chExt cx="11099800" cy="551179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543299"/>
              <a:ext cx="11099800" cy="1968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</a:pPr>
              <a:r>
                <a:rPr lang="en-US" sz="3000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Millions rely on informal fundraising; AURA digitizes this behavior, transforming everyday generosity into a scalable solution for Africa.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1099800" cy="30983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The Generosity Economy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666750"/>
            <a:ext cx="8324850" cy="4133849"/>
            <a:chOff x="0" y="0"/>
            <a:chExt cx="11099800" cy="551179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543299"/>
              <a:ext cx="11099800" cy="19685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AURA aims to turn a WhatsApp conversation into a structured campaign, with evidence review and approved donor checkout before launch.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1099800" cy="30983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The AURA Experience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437773">
            <a:off x="13770320" y="-6241286"/>
            <a:ext cx="12640239" cy="11904807"/>
          </a:xfrm>
          <a:custGeom>
            <a:avLst/>
            <a:gdLst/>
            <a:ahLst/>
            <a:cxnLst/>
            <a:rect r="r" b="b" t="t" l="l"/>
            <a:pathLst>
              <a:path h="11904807" w="12640239">
                <a:moveTo>
                  <a:pt x="0" y="0"/>
                </a:moveTo>
                <a:lnTo>
                  <a:pt x="12640239" y="0"/>
                </a:lnTo>
                <a:lnTo>
                  <a:pt x="12640239" y="11904806"/>
                </a:lnTo>
                <a:lnTo>
                  <a:pt x="0" y="11904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666750" y="666750"/>
            <a:ext cx="14077950" cy="2062247"/>
            <a:chOff x="0" y="0"/>
            <a:chExt cx="18770600" cy="274966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71450"/>
              <a:ext cx="18770600" cy="161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How AURA Works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130537"/>
              <a:ext cx="187706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Understanding the journey from need to donation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66750" y="5143500"/>
            <a:ext cx="5448300" cy="3333750"/>
            <a:chOff x="0" y="0"/>
            <a:chExt cx="7264400" cy="444500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Identify Needs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155700"/>
              <a:ext cx="7264400" cy="3289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AURA starts by </a:t>
              </a: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understanding the user's</a:t>
              </a: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 need for assistance, ensuring that the urgency and details are clearly communicated through natural conversation.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19850" y="5143500"/>
            <a:ext cx="5448300" cy="3829050"/>
            <a:chOff x="0" y="0"/>
            <a:chExt cx="7264400" cy="5105400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Structure Campaigns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155700"/>
              <a:ext cx="7264400" cy="394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The platform then helps to </a:t>
              </a: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structure the fundraising campaign</a:t>
              </a: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 by organizing the narrative, ensuring clarity, and leveraging media inputs like voice notes and images.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172950" y="5143500"/>
            <a:ext cx="5448300" cy="3333750"/>
            <a:chOff x="0" y="0"/>
            <a:chExt cx="7264400" cy="4445000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Build Trust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155700"/>
              <a:ext cx="7264400" cy="3289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Proposed trust layers combine identity checks, evidence signals and human review. No campaign is automatically guaranteed genuine.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4437773">
            <a:off x="13770320" y="-6241286"/>
            <a:ext cx="12640239" cy="11904807"/>
          </a:xfrm>
          <a:custGeom>
            <a:avLst/>
            <a:gdLst/>
            <a:ahLst/>
            <a:cxnLst/>
            <a:rect r="r" b="b" t="t" l="l"/>
            <a:pathLst>
              <a:path h="11904807" w="12640239">
                <a:moveTo>
                  <a:pt x="0" y="0"/>
                </a:moveTo>
                <a:lnTo>
                  <a:pt x="12640239" y="0"/>
                </a:lnTo>
                <a:lnTo>
                  <a:pt x="12640239" y="11904806"/>
                </a:lnTo>
                <a:lnTo>
                  <a:pt x="0" y="119048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666750" y="666750"/>
            <a:ext cx="14077950" cy="2062247"/>
            <a:chOff x="0" y="0"/>
            <a:chExt cx="18770600" cy="274966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71450"/>
              <a:ext cx="18770600" cy="161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Trust as a Moat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130537"/>
              <a:ext cx="187706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Building confidence through evidence and verification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66750" y="5143500"/>
            <a:ext cx="5448300" cy="3145631"/>
            <a:chOff x="0" y="0"/>
            <a:chExt cx="7264400" cy="4194175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Person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165225"/>
              <a:ext cx="7264400" cy="30289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56"/>
                </a:lnSpc>
                <a:spcBef>
                  <a:spcPct val="0"/>
                </a:spcBef>
              </a:pPr>
              <a:r>
                <a:rPr lang="en-US" sz="2812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Identity checks establish who is raising funds, subject to an approved provider. Identity alone cannot establish the truth of a claim.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19850" y="5143500"/>
            <a:ext cx="5448300" cy="3145631"/>
            <a:chOff x="0" y="0"/>
            <a:chExt cx="7264400" cy="4194175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Claim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1165225"/>
              <a:ext cx="7264400" cy="30289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56"/>
                </a:lnSpc>
                <a:spcBef>
                  <a:spcPct val="0"/>
                </a:spcBef>
              </a:pPr>
              <a:r>
                <a:rPr lang="en-US" sz="2812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Claims are reviewed against supporting documents and context. Uncertain or sensitive cases are escalated to people, not decided by AI alone.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172950" y="5143500"/>
            <a:ext cx="5448300" cy="3145631"/>
            <a:chOff x="0" y="0"/>
            <a:chExt cx="7264400" cy="4194175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-9525"/>
              <a:ext cx="72644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Evidence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1165225"/>
              <a:ext cx="7264400" cy="30289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56"/>
                </a:lnSpc>
                <a:spcBef>
                  <a:spcPct val="0"/>
                </a:spcBef>
              </a:pPr>
              <a:r>
                <a:rPr lang="en-US" sz="2812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Planned OCR, duplicate checks and media signals support review. Altered metadata and synthetic files are risks; no automated check proves authenticity.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2156052">
            <a:off x="16339169" y="8003391"/>
            <a:ext cx="5798378" cy="6902831"/>
          </a:xfrm>
          <a:custGeom>
            <a:avLst/>
            <a:gdLst/>
            <a:ahLst/>
            <a:cxnLst/>
            <a:rect r="r" b="b" t="t" l="l"/>
            <a:pathLst>
              <a:path h="6902831" w="5798378">
                <a:moveTo>
                  <a:pt x="0" y="0"/>
                </a:moveTo>
                <a:lnTo>
                  <a:pt x="5798378" y="0"/>
                </a:lnTo>
                <a:lnTo>
                  <a:pt x="5798378" y="6902831"/>
                </a:lnTo>
                <a:lnTo>
                  <a:pt x="0" y="69028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1794940" y="1562100"/>
            <a:ext cx="7196660" cy="3829050"/>
            <a:chOff x="0" y="0"/>
            <a:chExt cx="9595546" cy="5105400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1155700"/>
              <a:ext cx="9595546" cy="3949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47700" indent="-323850" lvl="1">
                <a:lnSpc>
                  <a:spcPts val="39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000" strike="noStrike" u="none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WhatsApp-first campaign intake</a:t>
              </a:r>
            </a:p>
            <a:p>
              <a:pPr algn="l" marL="647700" indent="-323850" lvl="1">
                <a:lnSpc>
                  <a:spcPts val="39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000" strike="noStrike" u="none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AI-assisted drafting with guardrails</a:t>
              </a:r>
            </a:p>
            <a:p>
              <a:pPr algn="l" marL="647700" indent="-323850" lvl="1">
                <a:lnSpc>
                  <a:spcPts val="39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000" strike="noStrike" u="none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Identity, claim, evidence and payment controls</a:t>
              </a:r>
            </a:p>
            <a:p>
              <a:pPr algn="l" marL="647700" indent="-323850" lvl="1">
                <a:lnSpc>
                  <a:spcPts val="39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000" strike="noStrike" u="none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Human review for higher-risk cases</a:t>
              </a:r>
            </a:p>
            <a:p>
              <a:pPr algn="l" marL="647700" indent="-323850" lvl="1">
                <a:lnSpc>
                  <a:spcPts val="3900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3000" strike="noStrike" u="none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Africa-first donation journeys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-9525"/>
              <a:ext cx="9595546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6B63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Competitive Advantages of AURA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296400" y="1562100"/>
            <a:ext cx="6886575" cy="3333750"/>
            <a:chOff x="0" y="0"/>
            <a:chExt cx="9182100" cy="4445000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155700"/>
              <a:ext cx="9182100" cy="32893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647700" indent="-323850" lvl="1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Fragmented fundraising platforms</a:t>
              </a:r>
            </a:p>
            <a:p>
              <a:pPr algn="l" marL="647700" indent="-323850" lvl="1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Lack of trust mechanisms</a:t>
              </a:r>
            </a:p>
            <a:p>
              <a:pPr algn="l" marL="647700" indent="-323850" lvl="1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Difficulty in campaign visibility</a:t>
              </a:r>
            </a:p>
            <a:p>
              <a:pPr algn="l" marL="647700" indent="-323850" lvl="1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High donor churn rates</a:t>
              </a:r>
            </a:p>
            <a:p>
              <a:pPr algn="l" marL="647700" indent="-323850" lvl="1">
                <a:lnSpc>
                  <a:spcPts val="3900"/>
                </a:lnSpc>
                <a:buFont typeface="Arial"/>
                <a:buChar char="•"/>
              </a:pPr>
              <a:r>
                <a:rPr lang="en-US" sz="3000">
                  <a:solidFill>
                    <a:srgbClr val="F5F1E9"/>
                  </a:solidFill>
                  <a:latin typeface="HK Grotesk"/>
                  <a:ea typeface="HK Grotesk"/>
                  <a:cs typeface="HK Grotesk"/>
                  <a:sym typeface="HK Grotesk"/>
                </a:rPr>
                <a:t>Inadequate support for local causes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-9525"/>
              <a:ext cx="91821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6B63FF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Challenges in Current Landscape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666750"/>
            <a:ext cx="8324850" cy="3514724"/>
            <a:chOff x="0" y="0"/>
            <a:chExt cx="11099800" cy="468629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2057399"/>
              <a:ext cx="11099800" cy="2628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Proposed model: modest fees on successful donations, with optional partner services later. Pricing, margins and payment flows remain subject to legal and provider approval.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1099800" cy="161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Business Model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666750"/>
            <a:ext cx="8324850" cy="4629149"/>
            <a:chOff x="0" y="0"/>
            <a:chExt cx="11099800" cy="617219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543299"/>
              <a:ext cx="11099800" cy="2628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0–3: legal/provider diligence + MVP. 4–6: trust operations + pilot setup. 7–9: controlled testing if approved. 10–12: evaluate safety, usage and costs.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1099800" cy="30983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  <a:spcBef>
                  <a:spcPct val="0"/>
                </a:spcBef>
              </a:pPr>
              <a:r>
                <a:rPr lang="en-US" sz="8799" strike="noStrike" u="none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12-Month Milestones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734675" y="666750"/>
            <a:ext cx="6886575" cy="8953500"/>
            <a:chOff x="0" y="0"/>
            <a:chExt cx="1200275" cy="15605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560523"/>
            </a:xfrm>
            <a:custGeom>
              <a:avLst/>
              <a:gdLst/>
              <a:ahLst/>
              <a:cxnLst/>
              <a:rect r="r" b="b" t="t" l="l"/>
              <a:pathLst>
                <a:path h="1560523" w="1200275">
                  <a:moveTo>
                    <a:pt x="44968" y="0"/>
                  </a:moveTo>
                  <a:lnTo>
                    <a:pt x="1155306" y="0"/>
                  </a:lnTo>
                  <a:cubicBezTo>
                    <a:pt x="1167233" y="0"/>
                    <a:pt x="1178670" y="4738"/>
                    <a:pt x="1187104" y="13171"/>
                  </a:cubicBezTo>
                  <a:cubicBezTo>
                    <a:pt x="1195537" y="21604"/>
                    <a:pt x="1200275" y="33042"/>
                    <a:pt x="1200275" y="44968"/>
                  </a:cubicBezTo>
                  <a:lnTo>
                    <a:pt x="1200275" y="1515555"/>
                  </a:lnTo>
                  <a:cubicBezTo>
                    <a:pt x="1200275" y="1527481"/>
                    <a:pt x="1195537" y="1538919"/>
                    <a:pt x="1187104" y="1547352"/>
                  </a:cubicBezTo>
                  <a:cubicBezTo>
                    <a:pt x="1178670" y="1555785"/>
                    <a:pt x="1167233" y="1560523"/>
                    <a:pt x="1155306" y="1560523"/>
                  </a:cubicBezTo>
                  <a:lnTo>
                    <a:pt x="44968" y="1560523"/>
                  </a:lnTo>
                  <a:cubicBezTo>
                    <a:pt x="33042" y="1560523"/>
                    <a:pt x="21604" y="1555785"/>
                    <a:pt x="13171" y="1547352"/>
                  </a:cubicBezTo>
                  <a:cubicBezTo>
                    <a:pt x="4738" y="1538919"/>
                    <a:pt x="0" y="1527481"/>
                    <a:pt x="0" y="1515555"/>
                  </a:cubicBezTo>
                  <a:lnTo>
                    <a:pt x="0" y="44968"/>
                  </a:lnTo>
                  <a:cubicBezTo>
                    <a:pt x="0" y="33042"/>
                    <a:pt x="4738" y="21604"/>
                    <a:pt x="13171" y="13171"/>
                  </a:cubicBezTo>
                  <a:cubicBezTo>
                    <a:pt x="21604" y="4738"/>
                    <a:pt x="33042" y="0"/>
                    <a:pt x="449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89" r="0" b="-189"/>
              </a:stretch>
            </a:blipFill>
            <a:ln w="19050" cap="rnd">
              <a:solidFill>
                <a:srgbClr val="432766"/>
              </a:solidFill>
              <a:prstDash val="solid"/>
              <a:round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66750" y="666750"/>
            <a:ext cx="8324850" cy="4629149"/>
            <a:chOff x="0" y="0"/>
            <a:chExt cx="11099800" cy="6172199"/>
          </a:xfrm>
        </p:grpSpPr>
        <p:sp>
          <p:nvSpPr>
            <p:cNvPr name="TextBox 5" id="5"/>
            <p:cNvSpPr txBox="true"/>
            <p:nvPr/>
          </p:nvSpPr>
          <p:spPr>
            <a:xfrm rot="0">
              <a:off x="0" y="3543299"/>
              <a:ext cx="11099800" cy="2628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900"/>
                </a:lnSpc>
                <a:spcBef>
                  <a:spcPct val="0"/>
                </a:spcBef>
              </a:pPr>
              <a:r>
                <a:rPr lang="en-US" sz="3000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Pre-pilot today: no live donors, donations, revenue, licences or payment partnerships claimed. Nigeria-first invite-only pilot follows legal and provider clearance.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11099800" cy="30983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</a:pPr>
              <a:r>
                <a:rPr lang="en-US" sz="8799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Go-to-Market Strategy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231660">
            <a:off x="14626252" y="5564869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66750" y="666750"/>
            <a:ext cx="6886575" cy="4052569"/>
            <a:chOff x="0" y="0"/>
            <a:chExt cx="9182100" cy="5403426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9525"/>
              <a:ext cx="91821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FBB33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Pre-seed funding requested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3473026"/>
              <a:ext cx="9182100" cy="1930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99"/>
                </a:lnSpc>
                <a:spcBef>
                  <a:spcPct val="0"/>
                </a:spcBef>
              </a:pPr>
              <a:r>
                <a:rPr lang="en-US" sz="2999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Proposed: legal/provider $5k · trust ops $4k · AI/cloud $3.5k · payment testing $3k.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1381613"/>
              <a:ext cx="9182100" cy="161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  <a:spcBef>
                  <a:spcPct val="0"/>
                </a:spcBef>
              </a:pPr>
              <a:r>
                <a:rPr lang="en-US" sz="8799" strike="noStrike" u="none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US$25,000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860615" y="666750"/>
            <a:ext cx="6884085" cy="4052569"/>
            <a:chOff x="0" y="0"/>
            <a:chExt cx="9178781" cy="5403426"/>
          </a:xfrm>
        </p:grpSpPr>
        <p:sp>
          <p:nvSpPr>
            <p:cNvPr name="TextBox 8" id="8"/>
            <p:cNvSpPr txBox="true"/>
            <p:nvPr/>
          </p:nvSpPr>
          <p:spPr>
            <a:xfrm rot="0">
              <a:off x="0" y="-9525"/>
              <a:ext cx="9178781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FBB33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Pilot and execution plan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0" y="3473026"/>
              <a:ext cx="9178781" cy="1930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899"/>
                </a:lnSpc>
                <a:spcBef>
                  <a:spcPct val="0"/>
                </a:spcBef>
              </a:pPr>
              <a:r>
                <a:rPr lang="en-US" sz="2999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Proposed: pilot/support $4.5k · research $2.5k · QA/contingency $2.5k. Founder contributes engineering.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381613"/>
              <a:ext cx="9178781" cy="161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  <a:spcBef>
                  <a:spcPct val="0"/>
                </a:spcBef>
              </a:pPr>
              <a:r>
                <a:rPr lang="en-US" sz="8799" strike="noStrike" u="none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12 months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342727" y="909888"/>
            <a:ext cx="7441541" cy="6541014"/>
            <a:chOff x="0" y="0"/>
            <a:chExt cx="1200275" cy="105502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00275" cy="1055025"/>
            </a:xfrm>
            <a:custGeom>
              <a:avLst/>
              <a:gdLst/>
              <a:ahLst/>
              <a:cxnLst/>
              <a:rect r="r" b="b" t="t" l="l"/>
              <a:pathLst>
                <a:path h="1055025" w="1200275">
                  <a:moveTo>
                    <a:pt x="41615" y="0"/>
                  </a:moveTo>
                  <a:lnTo>
                    <a:pt x="1158660" y="0"/>
                  </a:lnTo>
                  <a:cubicBezTo>
                    <a:pt x="1181643" y="0"/>
                    <a:pt x="1200275" y="18631"/>
                    <a:pt x="1200275" y="41615"/>
                  </a:cubicBezTo>
                  <a:lnTo>
                    <a:pt x="1200275" y="1013410"/>
                  </a:lnTo>
                  <a:cubicBezTo>
                    <a:pt x="1200275" y="1036394"/>
                    <a:pt x="1181643" y="1055025"/>
                    <a:pt x="1158660" y="1055025"/>
                  </a:cubicBezTo>
                  <a:lnTo>
                    <a:pt x="41615" y="1055025"/>
                  </a:lnTo>
                  <a:cubicBezTo>
                    <a:pt x="18631" y="1055025"/>
                    <a:pt x="0" y="1036394"/>
                    <a:pt x="0" y="1013410"/>
                  </a:cubicBezTo>
                  <a:lnTo>
                    <a:pt x="0" y="41615"/>
                  </a:lnTo>
                  <a:cubicBezTo>
                    <a:pt x="0" y="18631"/>
                    <a:pt x="18631" y="0"/>
                    <a:pt x="41615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8258" r="0" b="-38538"/>
              </a:stretch>
            </a:blipFill>
            <a:ln w="19050" cap="rnd">
              <a:solidFill>
                <a:srgbClr val="FFFFFF"/>
              </a:solidFill>
              <a:prstDash val="solid"/>
              <a:round/>
            </a:ln>
          </p:spPr>
        </p:sp>
      </p:grpSp>
      <p:sp>
        <p:nvSpPr>
          <p:cNvPr name="TextBox 4" id="4"/>
          <p:cNvSpPr txBox="true"/>
          <p:nvPr/>
        </p:nvSpPr>
        <p:spPr>
          <a:xfrm rot="0">
            <a:off x="666750" y="838200"/>
            <a:ext cx="6886575" cy="45097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799"/>
              </a:lnSpc>
            </a:pPr>
            <a:r>
              <a:rPr lang="en-US" sz="8799">
                <a:solidFill>
                  <a:srgbClr val="FFBB33"/>
                </a:solidFill>
                <a:latin typeface="Gilda Display"/>
                <a:ea typeface="Gilda Display"/>
                <a:cs typeface="Gilda Display"/>
                <a:sym typeface="Gilda Display"/>
              </a:rPr>
              <a:t>Founder: Osagie Bernard Ebhuomhan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9296400" y="7829550"/>
            <a:ext cx="6886575" cy="1397381"/>
            <a:chOff x="0" y="0"/>
            <a:chExt cx="9182100" cy="1863175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-9525"/>
              <a:ext cx="9182100" cy="12287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>
                  <a:solidFill>
                    <a:srgbClr val="FFBB33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Experienced Tech Entrepreneur and Innovator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389253"/>
              <a:ext cx="9182100" cy="47392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2859"/>
                </a:lnSpc>
                <a:spcBef>
                  <a:spcPct val="0"/>
                </a:spcBef>
              </a:pPr>
              <a:r>
                <a:rPr lang="en-US" sz="2199" strike="noStrike" u="none">
                  <a:solidFill>
                    <a:srgbClr val="F5F1E9"/>
                  </a:solidFill>
                  <a:latin typeface="HK Grotesk Light"/>
                  <a:ea typeface="HK Grotesk Light"/>
                  <a:cs typeface="HK Grotesk Light"/>
                  <a:sym typeface="HK Grotesk Light"/>
                </a:rPr>
                <a:t>Founder &amp; Lead Engineer | Cactus Digital Media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-1268288">
            <a:off x="14275228" y="-6577016"/>
            <a:ext cx="10936025" cy="10299747"/>
          </a:xfrm>
          <a:custGeom>
            <a:avLst/>
            <a:gdLst/>
            <a:ahLst/>
            <a:cxnLst/>
            <a:rect r="r" b="b" t="t" l="l"/>
            <a:pathLst>
              <a:path h="10299747" w="10936025">
                <a:moveTo>
                  <a:pt x="0" y="0"/>
                </a:moveTo>
                <a:lnTo>
                  <a:pt x="10936025" y="0"/>
                </a:lnTo>
                <a:lnTo>
                  <a:pt x="10936025" y="10299747"/>
                </a:lnTo>
                <a:lnTo>
                  <a:pt x="0" y="102997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B1D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9474064">
            <a:off x="14221481" y="6404997"/>
            <a:ext cx="9086976" cy="8558279"/>
          </a:xfrm>
          <a:custGeom>
            <a:avLst/>
            <a:gdLst/>
            <a:ahLst/>
            <a:cxnLst/>
            <a:rect r="r" b="b" t="t" l="l"/>
            <a:pathLst>
              <a:path h="8558279" w="9086976">
                <a:moveTo>
                  <a:pt x="0" y="0"/>
                </a:moveTo>
                <a:lnTo>
                  <a:pt x="9086976" y="0"/>
                </a:lnTo>
                <a:lnTo>
                  <a:pt x="9086976" y="8558279"/>
                </a:lnTo>
                <a:lnTo>
                  <a:pt x="0" y="8558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4248150"/>
            <a:ext cx="16182975" cy="6038850"/>
            <a:chOff x="0" y="0"/>
            <a:chExt cx="2178150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178150" cy="812800"/>
            </a:xfrm>
            <a:custGeom>
              <a:avLst/>
              <a:gdLst/>
              <a:ahLst/>
              <a:cxnLst/>
              <a:rect r="r" b="b" t="t" l="l"/>
              <a:pathLst>
                <a:path h="812800" w="2178150">
                  <a:moveTo>
                    <a:pt x="19136" y="0"/>
                  </a:moveTo>
                  <a:lnTo>
                    <a:pt x="2159014" y="0"/>
                  </a:lnTo>
                  <a:cubicBezTo>
                    <a:pt x="2169583" y="0"/>
                    <a:pt x="2178150" y="8567"/>
                    <a:pt x="2178150" y="19136"/>
                  </a:cubicBezTo>
                  <a:lnTo>
                    <a:pt x="2178150" y="793664"/>
                  </a:lnTo>
                  <a:cubicBezTo>
                    <a:pt x="2178150" y="804233"/>
                    <a:pt x="2169583" y="812800"/>
                    <a:pt x="2159014" y="812800"/>
                  </a:cubicBezTo>
                  <a:lnTo>
                    <a:pt x="19136" y="812800"/>
                  </a:lnTo>
                  <a:cubicBezTo>
                    <a:pt x="8567" y="812800"/>
                    <a:pt x="0" y="804233"/>
                    <a:pt x="0" y="793664"/>
                  </a:cubicBezTo>
                  <a:lnTo>
                    <a:pt x="0" y="19136"/>
                  </a:lnTo>
                  <a:cubicBezTo>
                    <a:pt x="0" y="8567"/>
                    <a:pt x="8567" y="0"/>
                    <a:pt x="19136" y="0"/>
                  </a:cubicBezTo>
                  <a:close/>
                </a:path>
              </a:pathLst>
            </a:custGeom>
            <a:blipFill>
              <a:blip r:embed="rId4"/>
              <a:stretch>
                <a:fillRect l="-257" t="0" r="-25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666750" y="666750"/>
            <a:ext cx="15516225" cy="2247900"/>
            <a:chOff x="0" y="0"/>
            <a:chExt cx="20688300" cy="299720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171450"/>
              <a:ext cx="20688300" cy="161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8799"/>
                </a:lnSpc>
                <a:spcBef>
                  <a:spcPct val="0"/>
                </a:spcBef>
              </a:pPr>
              <a:r>
                <a:rPr lang="en-US" sz="8799" strike="noStrike" u="none">
                  <a:solidFill>
                    <a:srgbClr val="FFBB33"/>
                  </a:solidFill>
                  <a:latin typeface="Gilda Display"/>
                  <a:ea typeface="Gilda Display"/>
                  <a:cs typeface="Gilda Display"/>
                  <a:sym typeface="Gilda Display"/>
                </a:rPr>
                <a:t>The AURA Investment Case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2378075"/>
              <a:ext cx="20688300" cy="619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 marL="0" indent="0" lvl="0">
                <a:lnSpc>
                  <a:spcPts val="3600"/>
                </a:lnSpc>
                <a:spcBef>
                  <a:spcPct val="0"/>
                </a:spcBef>
              </a:pPr>
              <a:r>
                <a:rPr lang="en-US" b="true" sz="3000" strike="noStrike" u="none">
                  <a:solidFill>
                    <a:srgbClr val="F5F1E9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Pre-pilot | US$25,000 to test trustworthy giving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description>Presentation - AURA: Human Generosity, Amplified</dc:description>
  <dc:identifier>DAHZXTvbpQA</dc:identifier>
  <dcterms:modified xsi:type="dcterms:W3CDTF">2011-08-01T06:04:30Z</dcterms:modified>
  <cp:revision>1</cp:revision>
  <dc:title>AURA — Investor Pitch | US$25,000 Pre-seed | October 2026</dc:title>
</cp:coreProperties>
</file>